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7" r:id="rId3"/>
    <p:sldId id="267" r:id="rId4"/>
    <p:sldId id="268" r:id="rId5"/>
    <p:sldId id="279" r:id="rId6"/>
    <p:sldId id="280" r:id="rId7"/>
    <p:sldId id="281" r:id="rId8"/>
    <p:sldId id="283" r:id="rId9"/>
    <p:sldId id="282" r:id="rId10"/>
    <p:sldId id="284" r:id="rId11"/>
    <p:sldId id="285" r:id="rId12"/>
    <p:sldId id="286" r:id="rId13"/>
    <p:sldId id="287" r:id="rId14"/>
    <p:sldId id="288" r:id="rId15"/>
    <p:sldId id="269" r:id="rId16"/>
    <p:sldId id="289" r:id="rId17"/>
    <p:sldId id="290" r:id="rId18"/>
    <p:sldId id="291" r:id="rId19"/>
    <p:sldId id="292" r:id="rId20"/>
    <p:sldId id="293" r:id="rId21"/>
    <p:sldId id="278" r:id="rId22"/>
    <p:sldId id="294" r:id="rId23"/>
    <p:sldId id="274" r:id="rId24"/>
    <p:sldId id="295" r:id="rId25"/>
    <p:sldId id="275" r:id="rId26"/>
    <p:sldId id="296" r:id="rId27"/>
    <p:sldId id="297" r:id="rId28"/>
    <p:sldId id="298" r:id="rId29"/>
    <p:sldId id="299" r:id="rId30"/>
    <p:sldId id="26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0053A3"/>
    <a:srgbClr val="ECECEC"/>
    <a:srgbClr val="FFFFFF"/>
    <a:srgbClr val="453D3A"/>
    <a:srgbClr val="1A92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88" autoAdjust="0"/>
    <p:restoredTop sz="94660"/>
  </p:normalViewPr>
  <p:slideViewPr>
    <p:cSldViewPr snapToGrid="0" showGuides="1">
      <p:cViewPr varScale="1">
        <p:scale>
          <a:sx n="86" d="100"/>
          <a:sy n="86" d="100"/>
        </p:scale>
        <p:origin x="207" y="33"/>
      </p:cViewPr>
      <p:guideLst>
        <p:guide orient="horz" pos="2160"/>
        <p:guide pos="3840"/>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2F98C7-9395-4E9A-96EC-DE4C39432AA7}" type="datetimeFigureOut">
              <a:rPr lang="zh-CN" altLang="en-US" smtClean="0"/>
              <a:t>2025/1/17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464DB0-CCE3-4363-801A-A01AADC6398D}" type="slidenum">
              <a:rPr lang="zh-CN" altLang="en-US" smtClean="0"/>
              <a:t>‹#›</a:t>
            </a:fld>
            <a:endParaRPr lang="zh-CN" altLang="en-US"/>
          </a:p>
        </p:txBody>
      </p:sp>
    </p:spTree>
    <p:extLst>
      <p:ext uri="{BB962C8B-B14F-4D97-AF65-F5344CB8AC3E}">
        <p14:creationId xmlns:p14="http://schemas.microsoft.com/office/powerpoint/2010/main" val="393043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3</a:t>
            </a:fld>
            <a:endParaRPr lang="zh-CN" altLang="en-US"/>
          </a:p>
        </p:txBody>
      </p:sp>
    </p:spTree>
    <p:extLst>
      <p:ext uri="{BB962C8B-B14F-4D97-AF65-F5344CB8AC3E}">
        <p14:creationId xmlns:p14="http://schemas.microsoft.com/office/powerpoint/2010/main" val="23945195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12</a:t>
            </a:fld>
            <a:endParaRPr lang="zh-CN" altLang="en-US"/>
          </a:p>
        </p:txBody>
      </p:sp>
    </p:spTree>
    <p:extLst>
      <p:ext uri="{BB962C8B-B14F-4D97-AF65-F5344CB8AC3E}">
        <p14:creationId xmlns:p14="http://schemas.microsoft.com/office/powerpoint/2010/main" val="10610700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13</a:t>
            </a:fld>
            <a:endParaRPr lang="zh-CN" altLang="en-US"/>
          </a:p>
        </p:txBody>
      </p:sp>
    </p:spTree>
    <p:extLst>
      <p:ext uri="{BB962C8B-B14F-4D97-AF65-F5344CB8AC3E}">
        <p14:creationId xmlns:p14="http://schemas.microsoft.com/office/powerpoint/2010/main" val="2906463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14</a:t>
            </a:fld>
            <a:endParaRPr lang="zh-CN" altLang="en-US"/>
          </a:p>
        </p:txBody>
      </p:sp>
    </p:spTree>
    <p:extLst>
      <p:ext uri="{BB962C8B-B14F-4D97-AF65-F5344CB8AC3E}">
        <p14:creationId xmlns:p14="http://schemas.microsoft.com/office/powerpoint/2010/main" val="525447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15</a:t>
            </a:fld>
            <a:endParaRPr lang="zh-CN" altLang="en-US"/>
          </a:p>
        </p:txBody>
      </p:sp>
    </p:spTree>
    <p:extLst>
      <p:ext uri="{BB962C8B-B14F-4D97-AF65-F5344CB8AC3E}">
        <p14:creationId xmlns:p14="http://schemas.microsoft.com/office/powerpoint/2010/main" val="8062219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16</a:t>
            </a:fld>
            <a:endParaRPr lang="zh-CN" altLang="en-US"/>
          </a:p>
        </p:txBody>
      </p:sp>
    </p:spTree>
    <p:extLst>
      <p:ext uri="{BB962C8B-B14F-4D97-AF65-F5344CB8AC3E}">
        <p14:creationId xmlns:p14="http://schemas.microsoft.com/office/powerpoint/2010/main" val="361340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17</a:t>
            </a:fld>
            <a:endParaRPr lang="zh-CN" altLang="en-US"/>
          </a:p>
        </p:txBody>
      </p:sp>
    </p:spTree>
    <p:extLst>
      <p:ext uri="{BB962C8B-B14F-4D97-AF65-F5344CB8AC3E}">
        <p14:creationId xmlns:p14="http://schemas.microsoft.com/office/powerpoint/2010/main" val="1992676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18</a:t>
            </a:fld>
            <a:endParaRPr lang="zh-CN" altLang="en-US"/>
          </a:p>
        </p:txBody>
      </p:sp>
    </p:spTree>
    <p:extLst>
      <p:ext uri="{BB962C8B-B14F-4D97-AF65-F5344CB8AC3E}">
        <p14:creationId xmlns:p14="http://schemas.microsoft.com/office/powerpoint/2010/main" val="29818882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19</a:t>
            </a:fld>
            <a:endParaRPr lang="zh-CN" altLang="en-US"/>
          </a:p>
        </p:txBody>
      </p:sp>
    </p:spTree>
    <p:extLst>
      <p:ext uri="{BB962C8B-B14F-4D97-AF65-F5344CB8AC3E}">
        <p14:creationId xmlns:p14="http://schemas.microsoft.com/office/powerpoint/2010/main" val="42634753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20</a:t>
            </a:fld>
            <a:endParaRPr lang="zh-CN" altLang="en-US"/>
          </a:p>
        </p:txBody>
      </p:sp>
    </p:spTree>
    <p:extLst>
      <p:ext uri="{BB962C8B-B14F-4D97-AF65-F5344CB8AC3E}">
        <p14:creationId xmlns:p14="http://schemas.microsoft.com/office/powerpoint/2010/main" val="3216647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21</a:t>
            </a:fld>
            <a:endParaRPr lang="zh-CN" altLang="en-US"/>
          </a:p>
        </p:txBody>
      </p:sp>
    </p:spTree>
    <p:extLst>
      <p:ext uri="{BB962C8B-B14F-4D97-AF65-F5344CB8AC3E}">
        <p14:creationId xmlns:p14="http://schemas.microsoft.com/office/powerpoint/2010/main" val="20862025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4</a:t>
            </a:fld>
            <a:endParaRPr lang="zh-CN" altLang="en-US"/>
          </a:p>
        </p:txBody>
      </p:sp>
    </p:spTree>
    <p:extLst>
      <p:ext uri="{BB962C8B-B14F-4D97-AF65-F5344CB8AC3E}">
        <p14:creationId xmlns:p14="http://schemas.microsoft.com/office/powerpoint/2010/main" val="19203677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22</a:t>
            </a:fld>
            <a:endParaRPr lang="zh-CN" altLang="en-US"/>
          </a:p>
        </p:txBody>
      </p:sp>
    </p:spTree>
    <p:extLst>
      <p:ext uri="{BB962C8B-B14F-4D97-AF65-F5344CB8AC3E}">
        <p14:creationId xmlns:p14="http://schemas.microsoft.com/office/powerpoint/2010/main" val="1600671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23</a:t>
            </a:fld>
            <a:endParaRPr lang="zh-CN" altLang="en-US"/>
          </a:p>
        </p:txBody>
      </p:sp>
    </p:spTree>
    <p:extLst>
      <p:ext uri="{BB962C8B-B14F-4D97-AF65-F5344CB8AC3E}">
        <p14:creationId xmlns:p14="http://schemas.microsoft.com/office/powerpoint/2010/main" val="2894770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24</a:t>
            </a:fld>
            <a:endParaRPr lang="zh-CN" altLang="en-US"/>
          </a:p>
        </p:txBody>
      </p:sp>
    </p:spTree>
    <p:extLst>
      <p:ext uri="{BB962C8B-B14F-4D97-AF65-F5344CB8AC3E}">
        <p14:creationId xmlns:p14="http://schemas.microsoft.com/office/powerpoint/2010/main" val="7078501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25</a:t>
            </a:fld>
            <a:endParaRPr lang="zh-CN" altLang="en-US"/>
          </a:p>
        </p:txBody>
      </p:sp>
    </p:spTree>
    <p:extLst>
      <p:ext uri="{BB962C8B-B14F-4D97-AF65-F5344CB8AC3E}">
        <p14:creationId xmlns:p14="http://schemas.microsoft.com/office/powerpoint/2010/main" val="8923397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26</a:t>
            </a:fld>
            <a:endParaRPr lang="zh-CN" altLang="en-US"/>
          </a:p>
        </p:txBody>
      </p:sp>
    </p:spTree>
    <p:extLst>
      <p:ext uri="{BB962C8B-B14F-4D97-AF65-F5344CB8AC3E}">
        <p14:creationId xmlns:p14="http://schemas.microsoft.com/office/powerpoint/2010/main" val="4197629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27</a:t>
            </a:fld>
            <a:endParaRPr lang="zh-CN" altLang="en-US"/>
          </a:p>
        </p:txBody>
      </p:sp>
    </p:spTree>
    <p:extLst>
      <p:ext uri="{BB962C8B-B14F-4D97-AF65-F5344CB8AC3E}">
        <p14:creationId xmlns:p14="http://schemas.microsoft.com/office/powerpoint/2010/main" val="38658212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28</a:t>
            </a:fld>
            <a:endParaRPr lang="zh-CN" altLang="en-US"/>
          </a:p>
        </p:txBody>
      </p:sp>
    </p:spTree>
    <p:extLst>
      <p:ext uri="{BB962C8B-B14F-4D97-AF65-F5344CB8AC3E}">
        <p14:creationId xmlns:p14="http://schemas.microsoft.com/office/powerpoint/2010/main" val="21049902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29</a:t>
            </a:fld>
            <a:endParaRPr lang="zh-CN" altLang="en-US"/>
          </a:p>
        </p:txBody>
      </p:sp>
    </p:spTree>
    <p:extLst>
      <p:ext uri="{BB962C8B-B14F-4D97-AF65-F5344CB8AC3E}">
        <p14:creationId xmlns:p14="http://schemas.microsoft.com/office/powerpoint/2010/main" val="1140951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5</a:t>
            </a:fld>
            <a:endParaRPr lang="zh-CN" altLang="en-US"/>
          </a:p>
        </p:txBody>
      </p:sp>
    </p:spTree>
    <p:extLst>
      <p:ext uri="{BB962C8B-B14F-4D97-AF65-F5344CB8AC3E}">
        <p14:creationId xmlns:p14="http://schemas.microsoft.com/office/powerpoint/2010/main" val="197339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6</a:t>
            </a:fld>
            <a:endParaRPr lang="zh-CN" altLang="en-US"/>
          </a:p>
        </p:txBody>
      </p:sp>
    </p:spTree>
    <p:extLst>
      <p:ext uri="{BB962C8B-B14F-4D97-AF65-F5344CB8AC3E}">
        <p14:creationId xmlns:p14="http://schemas.microsoft.com/office/powerpoint/2010/main" val="2704268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7</a:t>
            </a:fld>
            <a:endParaRPr lang="zh-CN" altLang="en-US"/>
          </a:p>
        </p:txBody>
      </p:sp>
    </p:spTree>
    <p:extLst>
      <p:ext uri="{BB962C8B-B14F-4D97-AF65-F5344CB8AC3E}">
        <p14:creationId xmlns:p14="http://schemas.microsoft.com/office/powerpoint/2010/main" val="17081866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8</a:t>
            </a:fld>
            <a:endParaRPr lang="zh-CN" altLang="en-US"/>
          </a:p>
        </p:txBody>
      </p:sp>
    </p:spTree>
    <p:extLst>
      <p:ext uri="{BB962C8B-B14F-4D97-AF65-F5344CB8AC3E}">
        <p14:creationId xmlns:p14="http://schemas.microsoft.com/office/powerpoint/2010/main" val="19519524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9</a:t>
            </a:fld>
            <a:endParaRPr lang="zh-CN" altLang="en-US"/>
          </a:p>
        </p:txBody>
      </p:sp>
    </p:spTree>
    <p:extLst>
      <p:ext uri="{BB962C8B-B14F-4D97-AF65-F5344CB8AC3E}">
        <p14:creationId xmlns:p14="http://schemas.microsoft.com/office/powerpoint/2010/main" val="3074159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10</a:t>
            </a:fld>
            <a:endParaRPr lang="zh-CN" altLang="en-US"/>
          </a:p>
        </p:txBody>
      </p:sp>
    </p:spTree>
    <p:extLst>
      <p:ext uri="{BB962C8B-B14F-4D97-AF65-F5344CB8AC3E}">
        <p14:creationId xmlns:p14="http://schemas.microsoft.com/office/powerpoint/2010/main" val="2907533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464DB0-CCE3-4363-801A-A01AADC6398D}" type="slidenum">
              <a:rPr lang="zh-CN" altLang="en-US" smtClean="0"/>
              <a:t>11</a:t>
            </a:fld>
            <a:endParaRPr lang="zh-CN" altLang="en-US"/>
          </a:p>
        </p:txBody>
      </p:sp>
    </p:spTree>
    <p:extLst>
      <p:ext uri="{BB962C8B-B14F-4D97-AF65-F5344CB8AC3E}">
        <p14:creationId xmlns:p14="http://schemas.microsoft.com/office/powerpoint/2010/main" val="42613590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
        <p:nvSpPr>
          <p:cNvPr id="10" name="矩形 9"/>
          <p:cNvSpPr/>
          <p:nvPr userDrawn="1"/>
        </p:nvSpPr>
        <p:spPr>
          <a:xfrm>
            <a:off x="11084978" y="6595300"/>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7" name="矩形 6"/>
          <p:cNvSpPr/>
          <p:nvPr userDrawn="1"/>
        </p:nvSpPr>
        <p:spPr>
          <a:xfrm>
            <a:off x="371325" y="387275"/>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119325" y="135275"/>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userDrawn="1"/>
        </p:nvSpPr>
        <p:spPr>
          <a:xfrm>
            <a:off x="11226675" y="6318000"/>
            <a:ext cx="540000" cy="54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15"/>
          <p:cNvSpPr>
            <a:spLocks noGrp="1"/>
          </p:cNvSpPr>
          <p:nvPr>
            <p:ph type="sldNum" sz="quarter" idx="12"/>
          </p:nvPr>
        </p:nvSpPr>
        <p:spPr>
          <a:xfrm>
            <a:off x="10801350" y="6405438"/>
            <a:ext cx="1390650" cy="365125"/>
          </a:xfrm>
        </p:spPr>
        <p:txBody>
          <a:bodyPr/>
          <a:lstStyle>
            <a:lvl1pPr algn="ctr">
              <a:defRPr sz="2000" b="1">
                <a:solidFill>
                  <a:schemeClr val="bg1"/>
                </a:solidFill>
              </a:defRPr>
            </a:lvl1pPr>
          </a:lstStyle>
          <a:p>
            <a:fld id="{51D91E7F-84B6-4064-9D4E-CC7D244BCA04}" type="slidenum">
              <a:rPr lang="zh-CN" altLang="en-US" smtClean="0"/>
              <a:pPr/>
              <a:t>‹#›</a:t>
            </a:fld>
            <a:endParaRPr lang="zh-CN" altLang="en-US" dirty="0"/>
          </a:p>
        </p:txBody>
      </p:sp>
    </p:spTree>
    <p:extLst>
      <p:ext uri="{BB962C8B-B14F-4D97-AF65-F5344CB8AC3E}">
        <p14:creationId xmlns:p14="http://schemas.microsoft.com/office/powerpoint/2010/main" val="25998743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pos="438" userDrawn="1">
          <p15:clr>
            <a:srgbClr val="FBAE40"/>
          </p15:clr>
        </p15:guide>
        <p15:guide id="4" pos="7242" userDrawn="1">
          <p15:clr>
            <a:srgbClr val="FBAE40"/>
          </p15:clr>
        </p15:guide>
        <p15:guide id="5" orient="horz" pos="346" userDrawn="1">
          <p15:clr>
            <a:srgbClr val="FBAE40"/>
          </p15:clr>
        </p15:guide>
        <p15:guide id="6" orient="horz" pos="397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6656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A4C821-51AF-415E-BF5B-CDCDE3466362}" type="datetime1">
              <a:rPr lang="zh-CN" altLang="en-US" smtClean="0"/>
              <a:t>2025/1/17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1D91E7F-84B6-4064-9D4E-CC7D244BCA04}" type="slidenum">
              <a:rPr lang="zh-CN" altLang="en-US" smtClean="0"/>
              <a:t>‹#›</a:t>
            </a:fld>
            <a:endParaRPr lang="zh-CN" altLang="en-US"/>
          </a:p>
        </p:txBody>
      </p:sp>
    </p:spTree>
    <p:extLst>
      <p:ext uri="{BB962C8B-B14F-4D97-AF65-F5344CB8AC3E}">
        <p14:creationId xmlns:p14="http://schemas.microsoft.com/office/powerpoint/2010/main" val="3146066386"/>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8.png"/><Relationship Id="rId4" Type="http://schemas.openxmlformats.org/officeDocument/2006/relationships/image" Target="../media/image2.svg"/></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2.png"/><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2.png"/><Relationship Id="rId4" Type="http://schemas.openxmlformats.org/officeDocument/2006/relationships/image" Target="../media/image2.sv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2.svg"/></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sv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sv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sv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sv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sv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sv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sv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sv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7.png"/><Relationship Id="rId4" Type="http://schemas.openxmlformats.org/officeDocument/2006/relationships/image" Target="../media/image2.sv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9.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2.sv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2.sv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2.sv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2.sv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sv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sv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0" y="3667636"/>
            <a:ext cx="12192000" cy="518886"/>
          </a:xfrm>
          <a:prstGeom prst="rect">
            <a:avLst/>
          </a:prstGeom>
          <a:solidFill>
            <a:srgbClr val="453D3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2691857"/>
            <a:ext cx="12192000" cy="9724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828350" y="2958137"/>
            <a:ext cx="8438166" cy="461665"/>
          </a:xfrm>
          <a:prstGeom prst="rect">
            <a:avLst/>
          </a:prstGeom>
          <a:noFill/>
        </p:spPr>
        <p:txBody>
          <a:bodyPr wrap="square" rtlCol="0">
            <a:spAutoFit/>
          </a:bodyPr>
          <a:lstStyle/>
          <a:p>
            <a:r>
              <a:rPr lang="zh-CN" altLang="en-US" sz="2400" b="1" dirty="0">
                <a:solidFill>
                  <a:schemeClr val="bg1"/>
                </a:solidFill>
              </a:rPr>
              <a:t>基于软件无线电平台的 </a:t>
            </a:r>
            <a:r>
              <a:rPr lang="en-US" altLang="zh-CN" sz="2400" b="1" dirty="0">
                <a:solidFill>
                  <a:schemeClr val="bg1"/>
                </a:solidFill>
              </a:rPr>
              <a:t>ASK </a:t>
            </a:r>
            <a:r>
              <a:rPr lang="zh-CN" altLang="en-US" sz="2400" b="1" dirty="0">
                <a:solidFill>
                  <a:schemeClr val="bg1"/>
                </a:solidFill>
              </a:rPr>
              <a:t>数字调制通信系统设计</a:t>
            </a:r>
          </a:p>
        </p:txBody>
      </p:sp>
      <p:sp>
        <p:nvSpPr>
          <p:cNvPr id="15" name="矩形 14"/>
          <p:cNvSpPr/>
          <p:nvPr/>
        </p:nvSpPr>
        <p:spPr>
          <a:xfrm>
            <a:off x="11172674" y="2260140"/>
            <a:ext cx="324000"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920674" y="2008140"/>
            <a:ext cx="252000" cy="252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5"/>
          <p:cNvSpPr>
            <a:spLocks noEditPoints="1"/>
          </p:cNvSpPr>
          <p:nvPr/>
        </p:nvSpPr>
        <p:spPr bwMode="auto">
          <a:xfrm>
            <a:off x="10201276" y="2936668"/>
            <a:ext cx="555624" cy="489478"/>
          </a:xfrm>
          <a:custGeom>
            <a:avLst/>
            <a:gdLst>
              <a:gd name="T0" fmla="*/ 17 w 68"/>
              <a:gd name="T1" fmla="*/ 26 h 60"/>
              <a:gd name="T2" fmla="*/ 33 w 68"/>
              <a:gd name="T3" fmla="*/ 31 h 60"/>
              <a:gd name="T4" fmla="*/ 33 w 68"/>
              <a:gd name="T5" fmla="*/ 31 h 60"/>
              <a:gd name="T6" fmla="*/ 49 w 68"/>
              <a:gd name="T7" fmla="*/ 26 h 60"/>
              <a:gd name="T8" fmla="*/ 34 w 68"/>
              <a:gd name="T9" fmla="*/ 18 h 60"/>
              <a:gd name="T10" fmla="*/ 59 w 68"/>
              <a:gd name="T11" fmla="*/ 16 h 60"/>
              <a:gd name="T12" fmla="*/ 55 w 68"/>
              <a:gd name="T13" fmla="*/ 23 h 60"/>
              <a:gd name="T14" fmla="*/ 56 w 68"/>
              <a:gd name="T15" fmla="*/ 15 h 60"/>
              <a:gd name="T16" fmla="*/ 56 w 68"/>
              <a:gd name="T17" fmla="*/ 12 h 60"/>
              <a:gd name="T18" fmla="*/ 52 w 68"/>
              <a:gd name="T19" fmla="*/ 23 h 60"/>
              <a:gd name="T20" fmla="*/ 68 w 68"/>
              <a:gd name="T21" fmla="*/ 32 h 60"/>
              <a:gd name="T22" fmla="*/ 68 w 68"/>
              <a:gd name="T23" fmla="*/ 34 h 60"/>
              <a:gd name="T24" fmla="*/ 67 w 68"/>
              <a:gd name="T25" fmla="*/ 34 h 60"/>
              <a:gd name="T26" fmla="*/ 29 w 68"/>
              <a:gd name="T27" fmla="*/ 50 h 60"/>
              <a:gd name="T28" fmla="*/ 68 w 68"/>
              <a:gd name="T29" fmla="*/ 45 h 60"/>
              <a:gd name="T30" fmla="*/ 30 w 68"/>
              <a:gd name="T31" fmla="*/ 60 h 60"/>
              <a:gd name="T32" fmla="*/ 28 w 68"/>
              <a:gd name="T33" fmla="*/ 59 h 60"/>
              <a:gd name="T34" fmla="*/ 3 w 68"/>
              <a:gd name="T35" fmla="*/ 25 h 60"/>
              <a:gd name="T36" fmla="*/ 14 w 68"/>
              <a:gd name="T37" fmla="*/ 23 h 60"/>
              <a:gd name="T38" fmla="*/ 1 w 68"/>
              <a:gd name="T39" fmla="*/ 10 h 60"/>
              <a:gd name="T40" fmla="*/ 32 w 68"/>
              <a:gd name="T41" fmla="*/ 0 h 60"/>
              <a:gd name="T42" fmla="*/ 65 w 68"/>
              <a:gd name="T43" fmla="*/ 9 h 60"/>
              <a:gd name="T44" fmla="*/ 59 w 68"/>
              <a:gd name="T45" fmla="*/ 14 h 60"/>
              <a:gd name="T46" fmla="*/ 59 w 68"/>
              <a:gd name="T47" fmla="*/ 16 h 60"/>
              <a:gd name="T48" fmla="*/ 58 w 68"/>
              <a:gd name="T49" fmla="*/ 9 h 60"/>
              <a:gd name="T50" fmla="*/ 33 w 68"/>
              <a:gd name="T51" fmla="*/ 4 h 60"/>
              <a:gd name="T52" fmla="*/ 33 w 68"/>
              <a:gd name="T53" fmla="*/ 8 h 60"/>
              <a:gd name="T54" fmla="*/ 54 w 68"/>
              <a:gd name="T55" fmla="*/ 10 h 60"/>
              <a:gd name="T56" fmla="*/ 32 w 68"/>
              <a:gd name="T57" fmla="*/ 53 h 60"/>
              <a:gd name="T58" fmla="*/ 67 w 68"/>
              <a:gd name="T59" fmla="*/ 42 h 60"/>
              <a:gd name="T60" fmla="*/ 32 w 68"/>
              <a:gd name="T61" fmla="*/ 49 h 60"/>
              <a:gd name="T62" fmla="*/ 67 w 68"/>
              <a:gd name="T63" fmla="*/ 40 h 60"/>
              <a:gd name="T64" fmla="*/ 32 w 68"/>
              <a:gd name="T65" fmla="*/ 49 h 60"/>
              <a:gd name="T66" fmla="*/ 32 w 68"/>
              <a:gd name="T67" fmla="*/ 47 h 60"/>
              <a:gd name="T68" fmla="*/ 67 w 68"/>
              <a:gd name="T69"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 h="60">
                <a:moveTo>
                  <a:pt x="17" y="14"/>
                </a:moveTo>
                <a:cubicBezTo>
                  <a:pt x="17" y="26"/>
                  <a:pt x="17" y="26"/>
                  <a:pt x="17" y="26"/>
                </a:cubicBezTo>
                <a:cubicBezTo>
                  <a:pt x="17" y="26"/>
                  <a:pt x="18" y="27"/>
                  <a:pt x="18" y="27"/>
                </a:cubicBezTo>
                <a:cubicBezTo>
                  <a:pt x="22" y="28"/>
                  <a:pt x="29" y="31"/>
                  <a:pt x="33" y="31"/>
                </a:cubicBezTo>
                <a:cubicBezTo>
                  <a:pt x="33" y="31"/>
                  <a:pt x="33" y="31"/>
                  <a:pt x="33" y="31"/>
                </a:cubicBezTo>
                <a:cubicBezTo>
                  <a:pt x="33" y="31"/>
                  <a:pt x="33" y="31"/>
                  <a:pt x="33" y="31"/>
                </a:cubicBezTo>
                <a:cubicBezTo>
                  <a:pt x="36" y="31"/>
                  <a:pt x="39" y="30"/>
                  <a:pt x="41" y="30"/>
                </a:cubicBezTo>
                <a:cubicBezTo>
                  <a:pt x="45" y="29"/>
                  <a:pt x="47" y="27"/>
                  <a:pt x="49" y="26"/>
                </a:cubicBezTo>
                <a:cubicBezTo>
                  <a:pt x="49" y="14"/>
                  <a:pt x="49" y="14"/>
                  <a:pt x="49" y="14"/>
                </a:cubicBezTo>
                <a:cubicBezTo>
                  <a:pt x="34" y="18"/>
                  <a:pt x="34" y="18"/>
                  <a:pt x="34" y="18"/>
                </a:cubicBezTo>
                <a:cubicBezTo>
                  <a:pt x="17" y="14"/>
                  <a:pt x="17" y="14"/>
                  <a:pt x="17" y="14"/>
                </a:cubicBezTo>
                <a:close/>
                <a:moveTo>
                  <a:pt x="59" y="16"/>
                </a:moveTo>
                <a:cubicBezTo>
                  <a:pt x="61" y="23"/>
                  <a:pt x="61" y="23"/>
                  <a:pt x="61" y="23"/>
                </a:cubicBezTo>
                <a:cubicBezTo>
                  <a:pt x="59" y="25"/>
                  <a:pt x="57" y="25"/>
                  <a:pt x="55" y="23"/>
                </a:cubicBezTo>
                <a:cubicBezTo>
                  <a:pt x="56" y="16"/>
                  <a:pt x="56" y="16"/>
                  <a:pt x="56" y="16"/>
                </a:cubicBezTo>
                <a:cubicBezTo>
                  <a:pt x="56" y="16"/>
                  <a:pt x="56" y="16"/>
                  <a:pt x="56" y="15"/>
                </a:cubicBezTo>
                <a:cubicBezTo>
                  <a:pt x="56" y="15"/>
                  <a:pt x="56" y="14"/>
                  <a:pt x="56" y="14"/>
                </a:cubicBezTo>
                <a:cubicBezTo>
                  <a:pt x="56" y="12"/>
                  <a:pt x="56" y="12"/>
                  <a:pt x="56" y="12"/>
                </a:cubicBezTo>
                <a:cubicBezTo>
                  <a:pt x="52" y="13"/>
                  <a:pt x="52" y="13"/>
                  <a:pt x="52" y="13"/>
                </a:cubicBezTo>
                <a:cubicBezTo>
                  <a:pt x="52" y="23"/>
                  <a:pt x="52" y="23"/>
                  <a:pt x="52" y="23"/>
                </a:cubicBezTo>
                <a:cubicBezTo>
                  <a:pt x="68" y="30"/>
                  <a:pt x="68" y="30"/>
                  <a:pt x="68" y="30"/>
                </a:cubicBezTo>
                <a:cubicBezTo>
                  <a:pt x="68" y="32"/>
                  <a:pt x="68" y="32"/>
                  <a:pt x="68" y="32"/>
                </a:cubicBezTo>
                <a:cubicBezTo>
                  <a:pt x="68" y="34"/>
                  <a:pt x="68" y="34"/>
                  <a:pt x="68" y="34"/>
                </a:cubicBezTo>
                <a:cubicBezTo>
                  <a:pt x="68" y="34"/>
                  <a:pt x="68" y="34"/>
                  <a:pt x="68" y="34"/>
                </a:cubicBezTo>
                <a:cubicBezTo>
                  <a:pt x="68" y="34"/>
                  <a:pt x="68" y="34"/>
                  <a:pt x="68" y="34"/>
                </a:cubicBezTo>
                <a:cubicBezTo>
                  <a:pt x="67" y="34"/>
                  <a:pt x="67" y="34"/>
                  <a:pt x="67" y="34"/>
                </a:cubicBezTo>
                <a:cubicBezTo>
                  <a:pt x="30" y="44"/>
                  <a:pt x="30" y="44"/>
                  <a:pt x="30" y="44"/>
                </a:cubicBezTo>
                <a:cubicBezTo>
                  <a:pt x="29" y="46"/>
                  <a:pt x="29" y="48"/>
                  <a:pt x="29" y="50"/>
                </a:cubicBezTo>
                <a:cubicBezTo>
                  <a:pt x="29" y="52"/>
                  <a:pt x="29" y="54"/>
                  <a:pt x="30" y="56"/>
                </a:cubicBezTo>
                <a:cubicBezTo>
                  <a:pt x="68" y="45"/>
                  <a:pt x="68" y="45"/>
                  <a:pt x="68" y="45"/>
                </a:cubicBezTo>
                <a:cubicBezTo>
                  <a:pt x="68" y="48"/>
                  <a:pt x="68" y="48"/>
                  <a:pt x="68" y="48"/>
                </a:cubicBezTo>
                <a:cubicBezTo>
                  <a:pt x="30" y="60"/>
                  <a:pt x="30" y="60"/>
                  <a:pt x="30" y="60"/>
                </a:cubicBezTo>
                <a:cubicBezTo>
                  <a:pt x="29" y="60"/>
                  <a:pt x="29" y="60"/>
                  <a:pt x="29" y="60"/>
                </a:cubicBezTo>
                <a:cubicBezTo>
                  <a:pt x="28" y="59"/>
                  <a:pt x="28" y="59"/>
                  <a:pt x="28" y="59"/>
                </a:cubicBezTo>
                <a:cubicBezTo>
                  <a:pt x="3" y="38"/>
                  <a:pt x="3" y="38"/>
                  <a:pt x="3" y="38"/>
                </a:cubicBezTo>
                <a:cubicBezTo>
                  <a:pt x="2" y="34"/>
                  <a:pt x="1" y="30"/>
                  <a:pt x="3" y="25"/>
                </a:cubicBezTo>
                <a:cubicBezTo>
                  <a:pt x="3" y="25"/>
                  <a:pt x="3" y="25"/>
                  <a:pt x="3" y="25"/>
                </a:cubicBezTo>
                <a:cubicBezTo>
                  <a:pt x="14" y="23"/>
                  <a:pt x="14" y="23"/>
                  <a:pt x="14" y="23"/>
                </a:cubicBezTo>
                <a:cubicBezTo>
                  <a:pt x="14" y="13"/>
                  <a:pt x="14" y="13"/>
                  <a:pt x="14" y="13"/>
                </a:cubicBezTo>
                <a:cubicBezTo>
                  <a:pt x="1" y="10"/>
                  <a:pt x="1" y="10"/>
                  <a:pt x="1" y="10"/>
                </a:cubicBezTo>
                <a:cubicBezTo>
                  <a:pt x="0" y="8"/>
                  <a:pt x="0" y="8"/>
                  <a:pt x="0" y="8"/>
                </a:cubicBezTo>
                <a:cubicBezTo>
                  <a:pt x="32" y="0"/>
                  <a:pt x="32" y="0"/>
                  <a:pt x="32" y="0"/>
                </a:cubicBezTo>
                <a:cubicBezTo>
                  <a:pt x="65" y="7"/>
                  <a:pt x="65" y="7"/>
                  <a:pt x="65" y="7"/>
                </a:cubicBezTo>
                <a:cubicBezTo>
                  <a:pt x="65" y="9"/>
                  <a:pt x="65" y="9"/>
                  <a:pt x="65" y="9"/>
                </a:cubicBezTo>
                <a:cubicBezTo>
                  <a:pt x="59" y="11"/>
                  <a:pt x="59" y="11"/>
                  <a:pt x="59" y="11"/>
                </a:cubicBezTo>
                <a:cubicBezTo>
                  <a:pt x="59" y="14"/>
                  <a:pt x="59" y="14"/>
                  <a:pt x="59" y="14"/>
                </a:cubicBezTo>
                <a:cubicBezTo>
                  <a:pt x="59" y="14"/>
                  <a:pt x="59" y="15"/>
                  <a:pt x="59" y="15"/>
                </a:cubicBezTo>
                <a:cubicBezTo>
                  <a:pt x="59" y="16"/>
                  <a:pt x="59" y="16"/>
                  <a:pt x="59" y="16"/>
                </a:cubicBezTo>
                <a:close/>
                <a:moveTo>
                  <a:pt x="54" y="10"/>
                </a:moveTo>
                <a:cubicBezTo>
                  <a:pt x="58" y="9"/>
                  <a:pt x="58" y="9"/>
                  <a:pt x="58" y="9"/>
                </a:cubicBezTo>
                <a:cubicBezTo>
                  <a:pt x="36" y="5"/>
                  <a:pt x="36" y="5"/>
                  <a:pt x="36" y="5"/>
                </a:cubicBezTo>
                <a:cubicBezTo>
                  <a:pt x="36" y="4"/>
                  <a:pt x="34" y="4"/>
                  <a:pt x="33" y="4"/>
                </a:cubicBezTo>
                <a:cubicBezTo>
                  <a:pt x="31" y="4"/>
                  <a:pt x="29" y="5"/>
                  <a:pt x="29" y="6"/>
                </a:cubicBezTo>
                <a:cubicBezTo>
                  <a:pt x="29" y="7"/>
                  <a:pt x="31" y="8"/>
                  <a:pt x="33" y="8"/>
                </a:cubicBezTo>
                <a:cubicBezTo>
                  <a:pt x="34" y="8"/>
                  <a:pt x="35" y="8"/>
                  <a:pt x="36" y="7"/>
                </a:cubicBezTo>
                <a:cubicBezTo>
                  <a:pt x="54" y="10"/>
                  <a:pt x="54" y="10"/>
                  <a:pt x="54" y="10"/>
                </a:cubicBezTo>
                <a:close/>
                <a:moveTo>
                  <a:pt x="32" y="52"/>
                </a:moveTo>
                <a:cubicBezTo>
                  <a:pt x="32" y="53"/>
                  <a:pt x="32" y="53"/>
                  <a:pt x="32" y="53"/>
                </a:cubicBezTo>
                <a:cubicBezTo>
                  <a:pt x="67" y="43"/>
                  <a:pt x="67" y="43"/>
                  <a:pt x="67" y="43"/>
                </a:cubicBezTo>
                <a:cubicBezTo>
                  <a:pt x="67" y="42"/>
                  <a:pt x="67" y="42"/>
                  <a:pt x="67" y="42"/>
                </a:cubicBezTo>
                <a:cubicBezTo>
                  <a:pt x="32" y="52"/>
                  <a:pt x="32" y="52"/>
                  <a:pt x="32" y="52"/>
                </a:cubicBezTo>
                <a:close/>
                <a:moveTo>
                  <a:pt x="32" y="49"/>
                </a:moveTo>
                <a:cubicBezTo>
                  <a:pt x="32" y="49"/>
                  <a:pt x="32" y="49"/>
                  <a:pt x="32" y="49"/>
                </a:cubicBezTo>
                <a:cubicBezTo>
                  <a:pt x="67" y="40"/>
                  <a:pt x="67" y="40"/>
                  <a:pt x="67" y="40"/>
                </a:cubicBezTo>
                <a:cubicBezTo>
                  <a:pt x="67" y="39"/>
                  <a:pt x="67" y="39"/>
                  <a:pt x="67" y="39"/>
                </a:cubicBezTo>
                <a:cubicBezTo>
                  <a:pt x="32" y="49"/>
                  <a:pt x="32" y="49"/>
                  <a:pt x="32" y="49"/>
                </a:cubicBezTo>
                <a:close/>
                <a:moveTo>
                  <a:pt x="31" y="46"/>
                </a:moveTo>
                <a:cubicBezTo>
                  <a:pt x="32" y="47"/>
                  <a:pt x="32" y="47"/>
                  <a:pt x="32" y="47"/>
                </a:cubicBezTo>
                <a:cubicBezTo>
                  <a:pt x="67" y="37"/>
                  <a:pt x="67" y="37"/>
                  <a:pt x="67" y="37"/>
                </a:cubicBezTo>
                <a:cubicBezTo>
                  <a:pt x="67" y="36"/>
                  <a:pt x="67" y="36"/>
                  <a:pt x="67" y="36"/>
                </a:cubicBezTo>
                <a:lnTo>
                  <a:pt x="31" y="4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14" name="图形 13">
            <a:extLst>
              <a:ext uri="{FF2B5EF4-FFF2-40B4-BE49-F238E27FC236}">
                <a16:creationId xmlns:a16="http://schemas.microsoft.com/office/drawing/2014/main" id="{BBC35AD3-E94F-4EFA-B365-70782B8717E4}"/>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0561" b="-400"/>
          <a:stretch/>
        </p:blipFill>
        <p:spPr>
          <a:xfrm>
            <a:off x="470027" y="2260140"/>
            <a:ext cx="2294399" cy="2269220"/>
          </a:xfrm>
          <a:prstGeom prst="rect">
            <a:avLst/>
          </a:prstGeom>
        </p:spPr>
      </p:pic>
    </p:spTree>
    <p:extLst>
      <p:ext uri="{BB962C8B-B14F-4D97-AF65-F5344CB8AC3E}">
        <p14:creationId xmlns:p14="http://schemas.microsoft.com/office/powerpoint/2010/main" val="3194519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right)">
                                      <p:cBhvr>
                                        <p:cTn id="10" dur="500"/>
                                        <p:tgtEl>
                                          <p:spTgt spid="8"/>
                                        </p:tgtEl>
                                      </p:cBhvr>
                                    </p:animEffect>
                                  </p:childTnLst>
                                </p:cTn>
                              </p:par>
                              <p:par>
                                <p:cTn id="11" presetID="22" presetClass="entr" presetSubtype="8" fill="hold" grpId="0" nodeType="withEffect">
                                  <p:stCondLst>
                                    <p:cond delay="1200"/>
                                  </p:stCondLst>
                                  <p:childTnLst>
                                    <p:set>
                                      <p:cBhvr>
                                        <p:cTn id="12" dur="1" fill="hold">
                                          <p:stCondLst>
                                            <p:cond delay="0"/>
                                          </p:stCondLst>
                                        </p:cTn>
                                        <p:tgtEl>
                                          <p:spTgt spid="11"/>
                                        </p:tgtEl>
                                        <p:attrNameLst>
                                          <p:attrName>style.visibility</p:attrName>
                                        </p:attrNameLst>
                                      </p:cBhvr>
                                      <p:to>
                                        <p:strVal val="visible"/>
                                      </p:to>
                                    </p:set>
                                    <p:animEffect transition="in" filter="wipe(left)">
                                      <p:cBhvr>
                                        <p:cTn id="13" dur="500"/>
                                        <p:tgtEl>
                                          <p:spTgt spid="11"/>
                                        </p:tgtEl>
                                      </p:cBhvr>
                                    </p:animEffect>
                                  </p:childTnLst>
                                </p:cTn>
                              </p:par>
                              <p:par>
                                <p:cTn id="14" presetID="42" presetClass="entr" presetSubtype="0" fill="hold" grpId="0" nodeType="withEffect">
                                  <p:stCondLst>
                                    <p:cond delay="12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par>
                                <p:cTn id="19" presetID="10" presetClass="entr" presetSubtype="0" fill="hold" grpId="0" nodeType="withEffect">
                                  <p:stCondLst>
                                    <p:cond delay="16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grpId="0" nodeType="withEffect">
                                  <p:stCondLst>
                                    <p:cond delay="200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11" grpId="0"/>
      <p:bldP spid="15" grpId="0" animBg="1"/>
      <p:bldP spid="16"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10</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8" name="图片 7">
            <a:extLst>
              <a:ext uri="{FF2B5EF4-FFF2-40B4-BE49-F238E27FC236}">
                <a16:creationId xmlns:a16="http://schemas.microsoft.com/office/drawing/2014/main" id="{8223A71A-F50D-4326-A902-16559E32F159}"/>
              </a:ext>
            </a:extLst>
          </p:cNvPr>
          <p:cNvPicPr>
            <a:picLocks noChangeAspect="1"/>
          </p:cNvPicPr>
          <p:nvPr/>
        </p:nvPicPr>
        <p:blipFill>
          <a:blip r:embed="rId5"/>
          <a:stretch>
            <a:fillRect/>
          </a:stretch>
        </p:blipFill>
        <p:spPr>
          <a:xfrm>
            <a:off x="3092809" y="236085"/>
            <a:ext cx="2415758" cy="662861"/>
          </a:xfrm>
          <a:prstGeom prst="rect">
            <a:avLst/>
          </a:prstGeom>
        </p:spPr>
      </p:pic>
      <p:sp>
        <p:nvSpPr>
          <p:cNvPr id="18" name="文本框 17">
            <a:extLst>
              <a:ext uri="{FF2B5EF4-FFF2-40B4-BE49-F238E27FC236}">
                <a16:creationId xmlns:a16="http://schemas.microsoft.com/office/drawing/2014/main" id="{E01494AE-5E06-4645-BC09-8653213305C0}"/>
              </a:ext>
            </a:extLst>
          </p:cNvPr>
          <p:cNvSpPr txBox="1"/>
          <p:nvPr/>
        </p:nvSpPr>
        <p:spPr>
          <a:xfrm>
            <a:off x="548640" y="1542601"/>
            <a:ext cx="10584873" cy="858377"/>
          </a:xfrm>
          <a:prstGeom prst="rect">
            <a:avLst/>
          </a:prstGeom>
          <a:noFill/>
        </p:spPr>
        <p:txBody>
          <a:bodyPr wrap="square">
            <a:spAutoFit/>
          </a:bodyPr>
          <a:lstStyle>
            <a:defPPr>
              <a:defRPr lang="zh-CN"/>
            </a:defPPr>
            <a:lvl1pPr>
              <a:defRPr>
                <a:solidFill>
                  <a:srgbClr val="000000"/>
                </a:solidFill>
                <a:latin typeface="SimSun" panose="02010600030101010101" pitchFamily="2" charset="-122"/>
                <a:ea typeface="SimSun" panose="02010600030101010101" pitchFamily="2" charset="-122"/>
              </a:defRPr>
            </a:lvl1pPr>
          </a:lstStyle>
          <a:p>
            <a:pPr>
              <a:lnSpc>
                <a:spcPct val="150000"/>
              </a:lnSpc>
            </a:pPr>
            <a:br>
              <a:rPr lang="zh-CN" altLang="en-US" dirty="0"/>
            </a:br>
            <a:endParaRPr lang="zh-CN" altLang="en-US" dirty="0"/>
          </a:p>
        </p:txBody>
      </p:sp>
      <p:pic>
        <p:nvPicPr>
          <p:cNvPr id="3" name="图片 2">
            <a:extLst>
              <a:ext uri="{FF2B5EF4-FFF2-40B4-BE49-F238E27FC236}">
                <a16:creationId xmlns:a16="http://schemas.microsoft.com/office/drawing/2014/main" id="{910068E4-3CD1-4679-BE8E-289F0B50CF09}"/>
              </a:ext>
            </a:extLst>
          </p:cNvPr>
          <p:cNvPicPr>
            <a:picLocks noChangeAspect="1"/>
          </p:cNvPicPr>
          <p:nvPr/>
        </p:nvPicPr>
        <p:blipFill>
          <a:blip r:embed="rId6"/>
          <a:stretch>
            <a:fillRect/>
          </a:stretch>
        </p:blipFill>
        <p:spPr>
          <a:xfrm>
            <a:off x="548639" y="1644359"/>
            <a:ext cx="5218551" cy="2295874"/>
          </a:xfrm>
          <a:prstGeom prst="rect">
            <a:avLst/>
          </a:prstGeom>
        </p:spPr>
      </p:pic>
      <p:sp>
        <p:nvSpPr>
          <p:cNvPr id="7" name="文本框 6">
            <a:extLst>
              <a:ext uri="{FF2B5EF4-FFF2-40B4-BE49-F238E27FC236}">
                <a16:creationId xmlns:a16="http://schemas.microsoft.com/office/drawing/2014/main" id="{C86DA5B9-E760-4FA3-9CD3-43D902F6CDA9}"/>
              </a:ext>
            </a:extLst>
          </p:cNvPr>
          <p:cNvSpPr txBox="1"/>
          <p:nvPr/>
        </p:nvSpPr>
        <p:spPr>
          <a:xfrm>
            <a:off x="728750" y="1208725"/>
            <a:ext cx="5575069" cy="369332"/>
          </a:xfrm>
          <a:prstGeom prst="rect">
            <a:avLst/>
          </a:prstGeom>
          <a:noFill/>
        </p:spPr>
        <p:txBody>
          <a:bodyPr wrap="square" rtlCol="0">
            <a:spAutoFit/>
          </a:bodyPr>
          <a:lstStyle/>
          <a:p>
            <a:r>
              <a:rPr lang="zh-CN" altLang="en-US" dirty="0"/>
              <a:t>线性反馈寄存器实际就是长除法</a:t>
            </a:r>
          </a:p>
        </p:txBody>
      </p:sp>
      <p:pic>
        <p:nvPicPr>
          <p:cNvPr id="13" name="图片 12">
            <a:extLst>
              <a:ext uri="{FF2B5EF4-FFF2-40B4-BE49-F238E27FC236}">
                <a16:creationId xmlns:a16="http://schemas.microsoft.com/office/drawing/2014/main" id="{BC7722BA-F626-4EAF-97F8-D2E7FE3476ED}"/>
              </a:ext>
            </a:extLst>
          </p:cNvPr>
          <p:cNvPicPr>
            <a:picLocks noChangeAspect="1"/>
          </p:cNvPicPr>
          <p:nvPr/>
        </p:nvPicPr>
        <p:blipFill>
          <a:blip r:embed="rId7"/>
          <a:stretch>
            <a:fillRect/>
          </a:stretch>
        </p:blipFill>
        <p:spPr>
          <a:xfrm>
            <a:off x="5969885" y="1578057"/>
            <a:ext cx="5217206" cy="3001740"/>
          </a:xfrm>
          <a:prstGeom prst="rect">
            <a:avLst/>
          </a:prstGeom>
        </p:spPr>
      </p:pic>
    </p:spTree>
    <p:extLst>
      <p:ext uri="{BB962C8B-B14F-4D97-AF65-F5344CB8AC3E}">
        <p14:creationId xmlns:p14="http://schemas.microsoft.com/office/powerpoint/2010/main" val="26920350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11</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5" name="图片 4">
            <a:extLst>
              <a:ext uri="{FF2B5EF4-FFF2-40B4-BE49-F238E27FC236}">
                <a16:creationId xmlns:a16="http://schemas.microsoft.com/office/drawing/2014/main" id="{35ADB492-8D24-41F7-A38E-6F5D39F43FCD}"/>
              </a:ext>
            </a:extLst>
          </p:cNvPr>
          <p:cNvPicPr>
            <a:picLocks noChangeAspect="1"/>
          </p:cNvPicPr>
          <p:nvPr/>
        </p:nvPicPr>
        <p:blipFill>
          <a:blip r:embed="rId5"/>
          <a:stretch>
            <a:fillRect/>
          </a:stretch>
        </p:blipFill>
        <p:spPr>
          <a:xfrm>
            <a:off x="3105176" y="298749"/>
            <a:ext cx="3343742" cy="800212"/>
          </a:xfrm>
          <a:prstGeom prst="rect">
            <a:avLst/>
          </a:prstGeom>
        </p:spPr>
      </p:pic>
      <p:sp>
        <p:nvSpPr>
          <p:cNvPr id="12" name="文本框 11">
            <a:extLst>
              <a:ext uri="{FF2B5EF4-FFF2-40B4-BE49-F238E27FC236}">
                <a16:creationId xmlns:a16="http://schemas.microsoft.com/office/drawing/2014/main" id="{92A68E1D-2ACF-4D6E-B01B-A1420C50F196}"/>
              </a:ext>
            </a:extLst>
          </p:cNvPr>
          <p:cNvSpPr txBox="1"/>
          <p:nvPr/>
        </p:nvSpPr>
        <p:spPr>
          <a:xfrm>
            <a:off x="1144212" y="1379671"/>
            <a:ext cx="6096000" cy="369332"/>
          </a:xfrm>
          <a:prstGeom prst="rect">
            <a:avLst/>
          </a:prstGeom>
          <a:noFill/>
        </p:spPr>
        <p:txBody>
          <a:bodyPr wrap="square">
            <a:spAutoFit/>
          </a:bodyPr>
          <a:lstStyle/>
          <a:p>
            <a:r>
              <a:rPr lang="zh-CN" altLang="en-US" sz="1800" b="0" i="0" dirty="0">
                <a:solidFill>
                  <a:srgbClr val="000000"/>
                </a:solidFill>
                <a:effectLst/>
                <a:latin typeface="SimHei" panose="02010609060101010101" pitchFamily="49" charset="-122"/>
                <a:ea typeface="SimHei" panose="02010609060101010101" pitchFamily="49" charset="-122"/>
              </a:rPr>
              <a:t>汉明码的编码</a:t>
            </a:r>
            <a:endParaRPr lang="zh-CN" altLang="en-US" dirty="0"/>
          </a:p>
        </p:txBody>
      </p:sp>
      <p:sp>
        <p:nvSpPr>
          <p:cNvPr id="14" name="文本框 13">
            <a:extLst>
              <a:ext uri="{FF2B5EF4-FFF2-40B4-BE49-F238E27FC236}">
                <a16:creationId xmlns:a16="http://schemas.microsoft.com/office/drawing/2014/main" id="{3A5A24AE-226E-4613-81BB-DC25E12D922D}"/>
              </a:ext>
            </a:extLst>
          </p:cNvPr>
          <p:cNvSpPr txBox="1"/>
          <p:nvPr/>
        </p:nvSpPr>
        <p:spPr>
          <a:xfrm>
            <a:off x="1622280" y="2122599"/>
            <a:ext cx="2222269" cy="646331"/>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）汉明码</a:t>
            </a:r>
            <a:r>
              <a:rPr lang="zh-CN" altLang="en-US" dirty="0"/>
              <a:t> </a:t>
            </a:r>
            <a:br>
              <a:rPr lang="zh-CN" altLang="en-US" dirty="0"/>
            </a:br>
            <a:endParaRPr lang="zh-CN" altLang="en-US" dirty="0"/>
          </a:p>
        </p:txBody>
      </p:sp>
      <p:pic>
        <p:nvPicPr>
          <p:cNvPr id="15" name="图片 14">
            <a:extLst>
              <a:ext uri="{FF2B5EF4-FFF2-40B4-BE49-F238E27FC236}">
                <a16:creationId xmlns:a16="http://schemas.microsoft.com/office/drawing/2014/main" id="{248F6B3B-2857-436C-A7EF-928C987C2C6D}"/>
              </a:ext>
            </a:extLst>
          </p:cNvPr>
          <p:cNvPicPr>
            <a:picLocks noChangeAspect="1"/>
          </p:cNvPicPr>
          <p:nvPr/>
        </p:nvPicPr>
        <p:blipFill>
          <a:blip r:embed="rId6"/>
          <a:stretch>
            <a:fillRect/>
          </a:stretch>
        </p:blipFill>
        <p:spPr>
          <a:xfrm>
            <a:off x="883594" y="2754043"/>
            <a:ext cx="3419952" cy="1933845"/>
          </a:xfrm>
          <a:prstGeom prst="rect">
            <a:avLst/>
          </a:prstGeom>
        </p:spPr>
      </p:pic>
      <p:sp>
        <p:nvSpPr>
          <p:cNvPr id="16" name="文本框 15">
            <a:extLst>
              <a:ext uri="{FF2B5EF4-FFF2-40B4-BE49-F238E27FC236}">
                <a16:creationId xmlns:a16="http://schemas.microsoft.com/office/drawing/2014/main" id="{A9563059-8520-42EF-8074-88492F218C14}"/>
              </a:ext>
            </a:extLst>
          </p:cNvPr>
          <p:cNvSpPr txBox="1"/>
          <p:nvPr/>
        </p:nvSpPr>
        <p:spPr>
          <a:xfrm>
            <a:off x="7293033" y="2122599"/>
            <a:ext cx="2477192" cy="646331"/>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a:t>
            </a:r>
            <a:r>
              <a:rPr lang="en-US" altLang="zh-CN" sz="1800" b="0" i="0" dirty="0">
                <a:solidFill>
                  <a:srgbClr val="000000"/>
                </a:solidFill>
                <a:effectLst/>
                <a:latin typeface="LMRoman10-Regular"/>
              </a:rPr>
              <a:t>12</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8</a:t>
            </a:r>
            <a:r>
              <a:rPr lang="zh-CN" altLang="en-US" sz="1800" b="0" i="0" dirty="0">
                <a:solidFill>
                  <a:srgbClr val="000000"/>
                </a:solidFill>
                <a:effectLst/>
                <a:latin typeface="SimSun" panose="02010600030101010101" pitchFamily="2" charset="-122"/>
                <a:ea typeface="SimSun" panose="02010600030101010101" pitchFamily="2" charset="-122"/>
              </a:rPr>
              <a:t>）汉明码</a:t>
            </a:r>
            <a:r>
              <a:rPr lang="zh-CN" altLang="en-US" dirty="0"/>
              <a:t> </a:t>
            </a:r>
            <a:br>
              <a:rPr lang="zh-CN" altLang="en-US" dirty="0"/>
            </a:br>
            <a:endParaRPr lang="zh-CN" altLang="en-US" dirty="0"/>
          </a:p>
        </p:txBody>
      </p:sp>
      <p:pic>
        <p:nvPicPr>
          <p:cNvPr id="19" name="图片 18">
            <a:extLst>
              <a:ext uri="{FF2B5EF4-FFF2-40B4-BE49-F238E27FC236}">
                <a16:creationId xmlns:a16="http://schemas.microsoft.com/office/drawing/2014/main" id="{84BDD030-B1E6-41C4-9329-C08149130139}"/>
              </a:ext>
            </a:extLst>
          </p:cNvPr>
          <p:cNvPicPr>
            <a:picLocks noChangeAspect="1"/>
          </p:cNvPicPr>
          <p:nvPr/>
        </p:nvPicPr>
        <p:blipFill>
          <a:blip r:embed="rId7"/>
          <a:stretch>
            <a:fillRect/>
          </a:stretch>
        </p:blipFill>
        <p:spPr>
          <a:xfrm>
            <a:off x="6714926" y="2445764"/>
            <a:ext cx="3487561" cy="2416382"/>
          </a:xfrm>
          <a:prstGeom prst="rect">
            <a:avLst/>
          </a:prstGeom>
        </p:spPr>
      </p:pic>
      <p:pic>
        <p:nvPicPr>
          <p:cNvPr id="20" name="图片 19">
            <a:extLst>
              <a:ext uri="{FF2B5EF4-FFF2-40B4-BE49-F238E27FC236}">
                <a16:creationId xmlns:a16="http://schemas.microsoft.com/office/drawing/2014/main" id="{C5BA2FF1-9D3F-4D33-A40D-B487F42A9003}"/>
              </a:ext>
            </a:extLst>
          </p:cNvPr>
          <p:cNvPicPr>
            <a:picLocks noChangeAspect="1"/>
          </p:cNvPicPr>
          <p:nvPr/>
        </p:nvPicPr>
        <p:blipFill>
          <a:blip r:embed="rId8"/>
          <a:stretch>
            <a:fillRect/>
          </a:stretch>
        </p:blipFill>
        <p:spPr>
          <a:xfrm>
            <a:off x="6544887" y="5334375"/>
            <a:ext cx="4451944" cy="482294"/>
          </a:xfrm>
          <a:prstGeom prst="rect">
            <a:avLst/>
          </a:prstGeom>
        </p:spPr>
      </p:pic>
      <p:sp>
        <p:nvSpPr>
          <p:cNvPr id="21" name="文本框 20">
            <a:extLst>
              <a:ext uri="{FF2B5EF4-FFF2-40B4-BE49-F238E27FC236}">
                <a16:creationId xmlns:a16="http://schemas.microsoft.com/office/drawing/2014/main" id="{25BC8092-983A-4492-A570-E5E896607F39}"/>
              </a:ext>
            </a:extLst>
          </p:cNvPr>
          <p:cNvSpPr txBox="1"/>
          <p:nvPr/>
        </p:nvSpPr>
        <p:spPr>
          <a:xfrm>
            <a:off x="3844549" y="1375323"/>
            <a:ext cx="2377154" cy="646331"/>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编码：使用生成矩阵</a:t>
            </a:r>
            <a:br>
              <a:rPr lang="zh-CN" altLang="en-US" dirty="0"/>
            </a:br>
            <a:endParaRPr lang="zh-CN" altLang="en-US" dirty="0"/>
          </a:p>
        </p:txBody>
      </p:sp>
      <p:pic>
        <p:nvPicPr>
          <p:cNvPr id="22" name="图片 21">
            <a:extLst>
              <a:ext uri="{FF2B5EF4-FFF2-40B4-BE49-F238E27FC236}">
                <a16:creationId xmlns:a16="http://schemas.microsoft.com/office/drawing/2014/main" id="{033E32D1-7C39-46BA-9176-D74973EBF2E9}"/>
              </a:ext>
            </a:extLst>
          </p:cNvPr>
          <p:cNvPicPr>
            <a:picLocks noChangeAspect="1"/>
          </p:cNvPicPr>
          <p:nvPr/>
        </p:nvPicPr>
        <p:blipFill>
          <a:blip r:embed="rId9"/>
          <a:stretch>
            <a:fillRect/>
          </a:stretch>
        </p:blipFill>
        <p:spPr>
          <a:xfrm>
            <a:off x="721561" y="5232574"/>
            <a:ext cx="4239217" cy="685896"/>
          </a:xfrm>
          <a:prstGeom prst="rect">
            <a:avLst/>
          </a:prstGeom>
        </p:spPr>
      </p:pic>
    </p:spTree>
    <p:extLst>
      <p:ext uri="{BB962C8B-B14F-4D97-AF65-F5344CB8AC3E}">
        <p14:creationId xmlns:p14="http://schemas.microsoft.com/office/powerpoint/2010/main" val="7898150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12</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5" name="图片 4">
            <a:extLst>
              <a:ext uri="{FF2B5EF4-FFF2-40B4-BE49-F238E27FC236}">
                <a16:creationId xmlns:a16="http://schemas.microsoft.com/office/drawing/2014/main" id="{35ADB492-8D24-41F7-A38E-6F5D39F43FCD}"/>
              </a:ext>
            </a:extLst>
          </p:cNvPr>
          <p:cNvPicPr>
            <a:picLocks noChangeAspect="1"/>
          </p:cNvPicPr>
          <p:nvPr/>
        </p:nvPicPr>
        <p:blipFill>
          <a:blip r:embed="rId5"/>
          <a:stretch>
            <a:fillRect/>
          </a:stretch>
        </p:blipFill>
        <p:spPr>
          <a:xfrm>
            <a:off x="3105176" y="298749"/>
            <a:ext cx="3343742" cy="800212"/>
          </a:xfrm>
          <a:prstGeom prst="rect">
            <a:avLst/>
          </a:prstGeom>
        </p:spPr>
      </p:pic>
      <p:pic>
        <p:nvPicPr>
          <p:cNvPr id="3" name="图片 2">
            <a:extLst>
              <a:ext uri="{FF2B5EF4-FFF2-40B4-BE49-F238E27FC236}">
                <a16:creationId xmlns:a16="http://schemas.microsoft.com/office/drawing/2014/main" id="{63E78714-D028-4142-A858-A54B122EFB14}"/>
              </a:ext>
            </a:extLst>
          </p:cNvPr>
          <p:cNvPicPr>
            <a:picLocks noChangeAspect="1"/>
          </p:cNvPicPr>
          <p:nvPr/>
        </p:nvPicPr>
        <p:blipFill>
          <a:blip r:embed="rId6"/>
          <a:stretch>
            <a:fillRect/>
          </a:stretch>
        </p:blipFill>
        <p:spPr>
          <a:xfrm>
            <a:off x="1219199" y="1432886"/>
            <a:ext cx="9427559" cy="4131099"/>
          </a:xfrm>
          <a:prstGeom prst="rect">
            <a:avLst/>
          </a:prstGeom>
        </p:spPr>
      </p:pic>
    </p:spTree>
    <p:extLst>
      <p:ext uri="{BB962C8B-B14F-4D97-AF65-F5344CB8AC3E}">
        <p14:creationId xmlns:p14="http://schemas.microsoft.com/office/powerpoint/2010/main" val="30315463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13</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5" name="图片 4">
            <a:extLst>
              <a:ext uri="{FF2B5EF4-FFF2-40B4-BE49-F238E27FC236}">
                <a16:creationId xmlns:a16="http://schemas.microsoft.com/office/drawing/2014/main" id="{35ADB492-8D24-41F7-A38E-6F5D39F43FCD}"/>
              </a:ext>
            </a:extLst>
          </p:cNvPr>
          <p:cNvPicPr>
            <a:picLocks noChangeAspect="1"/>
          </p:cNvPicPr>
          <p:nvPr/>
        </p:nvPicPr>
        <p:blipFill>
          <a:blip r:embed="rId5"/>
          <a:stretch>
            <a:fillRect/>
          </a:stretch>
        </p:blipFill>
        <p:spPr>
          <a:xfrm>
            <a:off x="3105176" y="298749"/>
            <a:ext cx="3343742" cy="800212"/>
          </a:xfrm>
          <a:prstGeom prst="rect">
            <a:avLst/>
          </a:prstGeom>
        </p:spPr>
      </p:pic>
      <p:sp>
        <p:nvSpPr>
          <p:cNvPr id="18" name="文本框 17">
            <a:extLst>
              <a:ext uri="{FF2B5EF4-FFF2-40B4-BE49-F238E27FC236}">
                <a16:creationId xmlns:a16="http://schemas.microsoft.com/office/drawing/2014/main" id="{39D778B3-3EB1-4522-89EC-81614F354170}"/>
              </a:ext>
            </a:extLst>
          </p:cNvPr>
          <p:cNvSpPr txBox="1"/>
          <p:nvPr/>
        </p:nvSpPr>
        <p:spPr>
          <a:xfrm>
            <a:off x="622927" y="1289595"/>
            <a:ext cx="6096000" cy="646331"/>
          </a:xfrm>
          <a:prstGeom prst="rect">
            <a:avLst/>
          </a:prstGeom>
          <a:noFill/>
        </p:spPr>
        <p:txBody>
          <a:bodyPr wrap="square">
            <a:spAutoFit/>
          </a:bodyPr>
          <a:lstStyle/>
          <a:p>
            <a:r>
              <a:rPr lang="zh-CN" altLang="en-US" sz="1800" b="0" i="0" dirty="0">
                <a:solidFill>
                  <a:srgbClr val="000000"/>
                </a:solidFill>
                <a:effectLst/>
                <a:latin typeface="SimHei" panose="02010609060101010101" pitchFamily="49" charset="-122"/>
                <a:ea typeface="SimHei" panose="02010609060101010101" pitchFamily="49" charset="-122"/>
              </a:rPr>
              <a:t>循环码的编码</a:t>
            </a:r>
            <a:br>
              <a:rPr lang="zh-CN" altLang="en-US" dirty="0"/>
            </a:br>
            <a:endParaRPr lang="zh-CN" altLang="en-US" dirty="0"/>
          </a:p>
        </p:txBody>
      </p:sp>
      <p:pic>
        <p:nvPicPr>
          <p:cNvPr id="23" name="图片 22">
            <a:extLst>
              <a:ext uri="{FF2B5EF4-FFF2-40B4-BE49-F238E27FC236}">
                <a16:creationId xmlns:a16="http://schemas.microsoft.com/office/drawing/2014/main" id="{D3B55716-4BD3-4631-ACF8-DEEB75D76B12}"/>
              </a:ext>
            </a:extLst>
          </p:cNvPr>
          <p:cNvPicPr>
            <a:picLocks noChangeAspect="1"/>
          </p:cNvPicPr>
          <p:nvPr/>
        </p:nvPicPr>
        <p:blipFill>
          <a:blip r:embed="rId6"/>
          <a:stretch>
            <a:fillRect/>
          </a:stretch>
        </p:blipFill>
        <p:spPr>
          <a:xfrm>
            <a:off x="622927" y="1612760"/>
            <a:ext cx="8582031" cy="1914792"/>
          </a:xfrm>
          <a:prstGeom prst="rect">
            <a:avLst/>
          </a:prstGeom>
        </p:spPr>
      </p:pic>
      <p:pic>
        <p:nvPicPr>
          <p:cNvPr id="3" name="图片 2">
            <a:extLst>
              <a:ext uri="{FF2B5EF4-FFF2-40B4-BE49-F238E27FC236}">
                <a16:creationId xmlns:a16="http://schemas.microsoft.com/office/drawing/2014/main" id="{C56F8FCD-5CC6-4E31-A69E-38F67CAE8862}"/>
              </a:ext>
            </a:extLst>
          </p:cNvPr>
          <p:cNvPicPr>
            <a:picLocks noChangeAspect="1"/>
          </p:cNvPicPr>
          <p:nvPr/>
        </p:nvPicPr>
        <p:blipFill>
          <a:blip r:embed="rId7"/>
          <a:stretch>
            <a:fillRect/>
          </a:stretch>
        </p:blipFill>
        <p:spPr>
          <a:xfrm>
            <a:off x="792887" y="3527552"/>
            <a:ext cx="6112217" cy="3171785"/>
          </a:xfrm>
          <a:prstGeom prst="rect">
            <a:avLst/>
          </a:prstGeom>
        </p:spPr>
      </p:pic>
    </p:spTree>
    <p:extLst>
      <p:ext uri="{BB962C8B-B14F-4D97-AF65-F5344CB8AC3E}">
        <p14:creationId xmlns:p14="http://schemas.microsoft.com/office/powerpoint/2010/main" val="2981586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14</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6" name="图片 5">
            <a:extLst>
              <a:ext uri="{FF2B5EF4-FFF2-40B4-BE49-F238E27FC236}">
                <a16:creationId xmlns:a16="http://schemas.microsoft.com/office/drawing/2014/main" id="{49E18C74-25EA-428F-BB66-6D3F6932D2A4}"/>
              </a:ext>
            </a:extLst>
          </p:cNvPr>
          <p:cNvPicPr>
            <a:picLocks noChangeAspect="1"/>
          </p:cNvPicPr>
          <p:nvPr/>
        </p:nvPicPr>
        <p:blipFill>
          <a:blip r:embed="rId5"/>
          <a:stretch>
            <a:fillRect/>
          </a:stretch>
        </p:blipFill>
        <p:spPr>
          <a:xfrm>
            <a:off x="3139206" y="207264"/>
            <a:ext cx="2125521" cy="1243913"/>
          </a:xfrm>
          <a:prstGeom prst="rect">
            <a:avLst/>
          </a:prstGeom>
        </p:spPr>
      </p:pic>
      <p:sp>
        <p:nvSpPr>
          <p:cNvPr id="12" name="文本框 11">
            <a:extLst>
              <a:ext uri="{FF2B5EF4-FFF2-40B4-BE49-F238E27FC236}">
                <a16:creationId xmlns:a16="http://schemas.microsoft.com/office/drawing/2014/main" id="{100E4EE0-4ACC-4818-A261-E5CDAB105B46}"/>
              </a:ext>
            </a:extLst>
          </p:cNvPr>
          <p:cNvSpPr txBox="1"/>
          <p:nvPr/>
        </p:nvSpPr>
        <p:spPr>
          <a:xfrm>
            <a:off x="637308" y="1705600"/>
            <a:ext cx="10335491" cy="3775777"/>
          </a:xfrm>
          <a:prstGeom prst="rect">
            <a:avLst/>
          </a:prstGeom>
          <a:noFill/>
        </p:spPr>
        <p:txBody>
          <a:bodyPr wrap="square">
            <a:spAutoFit/>
          </a:bodyPr>
          <a:lstStyle/>
          <a:p>
            <a:pPr>
              <a:lnSpc>
                <a:spcPct val="150000"/>
              </a:lnSpc>
            </a:pPr>
            <a:r>
              <a:rPr lang="zh-CN" altLang="en-US" dirty="0"/>
              <a:t>加同步码</a:t>
            </a:r>
          </a:p>
          <a:p>
            <a:pPr>
              <a:lnSpc>
                <a:spcPct val="150000"/>
              </a:lnSpc>
            </a:pPr>
            <a:r>
              <a:rPr lang="zh-CN" altLang="en-US" dirty="0"/>
              <a:t>在数字通信系统中，代表消息的数字信号是分帧传送的。帧同步就是从接收的数据流中搜索并识别这一同步码字，并以该时隙作为一帧的排头，使接收端的帧结构和发送端完全一致，从而保证两个交换</a:t>
            </a:r>
          </a:p>
          <a:p>
            <a:pPr>
              <a:lnSpc>
                <a:spcPct val="150000"/>
              </a:lnSpc>
            </a:pPr>
            <a:r>
              <a:rPr lang="zh-CN" altLang="en-US" dirty="0"/>
              <a:t>机能同步的工作。本实验插入的同步码为 </a:t>
            </a:r>
            <a:r>
              <a:rPr lang="en-US" altLang="zh-CN" dirty="0"/>
              <a:t>[1 1 1 1 0 1 0 1 1 0 0 1 0 0 0 1 1 1 0 1 1]</a:t>
            </a:r>
            <a:r>
              <a:rPr lang="zh-CN" altLang="en-US" dirty="0"/>
              <a:t>。</a:t>
            </a:r>
          </a:p>
          <a:p>
            <a:pPr>
              <a:lnSpc>
                <a:spcPct val="150000"/>
              </a:lnSpc>
            </a:pPr>
            <a:endParaRPr lang="en-US" altLang="zh-CN" dirty="0"/>
          </a:p>
          <a:p>
            <a:pPr>
              <a:lnSpc>
                <a:spcPct val="150000"/>
              </a:lnSpc>
            </a:pPr>
            <a:r>
              <a:rPr lang="zh-CN" altLang="en-US" dirty="0"/>
              <a:t>上采样</a:t>
            </a:r>
          </a:p>
          <a:p>
            <a:pPr>
              <a:lnSpc>
                <a:spcPct val="150000"/>
              </a:lnSpc>
            </a:pPr>
            <a:r>
              <a:rPr lang="zh-CN" altLang="en-US" dirty="0"/>
              <a:t>通过上采样将正弦或复正弦模拟信号以离散时间方式采样表示出来，有 </a:t>
            </a:r>
            <a:r>
              <a:rPr lang="en-US" altLang="zh-CN" dirty="0"/>
              <a:t>10 </a:t>
            </a:r>
            <a:r>
              <a:rPr lang="zh-CN" altLang="en-US" dirty="0"/>
              <a:t>倍上采样和 </a:t>
            </a:r>
            <a:r>
              <a:rPr lang="en-US" altLang="zh-CN" dirty="0"/>
              <a:t>30 </a:t>
            </a:r>
            <a:r>
              <a:rPr lang="zh-CN" altLang="en-US" dirty="0"/>
              <a:t>倍上采样两种选择。</a:t>
            </a:r>
            <a:br>
              <a:rPr lang="zh-CN" altLang="en-US" dirty="0"/>
            </a:br>
            <a:endParaRPr lang="zh-CN" altLang="en-US" dirty="0"/>
          </a:p>
        </p:txBody>
      </p:sp>
    </p:spTree>
    <p:extLst>
      <p:ext uri="{BB962C8B-B14F-4D97-AF65-F5344CB8AC3E}">
        <p14:creationId xmlns:p14="http://schemas.microsoft.com/office/powerpoint/2010/main" val="5016040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25731" y="293378"/>
            <a:ext cx="5425441"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15</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9" name="文本框 8">
            <a:extLst>
              <a:ext uri="{FF2B5EF4-FFF2-40B4-BE49-F238E27FC236}">
                <a16:creationId xmlns:a16="http://schemas.microsoft.com/office/drawing/2014/main" id="{BE9D5D6F-5643-4A6A-A028-5590EAA4CFA5}"/>
              </a:ext>
            </a:extLst>
          </p:cNvPr>
          <p:cNvSpPr txBox="1"/>
          <p:nvPr/>
        </p:nvSpPr>
        <p:spPr>
          <a:xfrm>
            <a:off x="695325" y="1001331"/>
            <a:ext cx="3519054" cy="646331"/>
          </a:xfrm>
          <a:prstGeom prst="rect">
            <a:avLst/>
          </a:prstGeom>
          <a:noFill/>
        </p:spPr>
        <p:txBody>
          <a:bodyPr wrap="square">
            <a:spAutoFit/>
          </a:bodyPr>
          <a:lstStyle/>
          <a:p>
            <a:br>
              <a:rPr lang="zh-CN" altLang="en-US" dirty="0"/>
            </a:br>
            <a:endParaRPr lang="zh-CN" altLang="en-US" dirty="0"/>
          </a:p>
        </p:txBody>
      </p:sp>
      <p:sp>
        <p:nvSpPr>
          <p:cNvPr id="12" name="文本框 11">
            <a:extLst>
              <a:ext uri="{FF2B5EF4-FFF2-40B4-BE49-F238E27FC236}">
                <a16:creationId xmlns:a16="http://schemas.microsoft.com/office/drawing/2014/main" id="{BB3B3ACB-A689-43E8-97DA-B0971D873ABE}"/>
              </a:ext>
            </a:extLst>
          </p:cNvPr>
          <p:cNvSpPr txBox="1"/>
          <p:nvPr/>
        </p:nvSpPr>
        <p:spPr>
          <a:xfrm>
            <a:off x="617741" y="992386"/>
            <a:ext cx="5106957" cy="5853269"/>
          </a:xfrm>
          <a:prstGeom prst="rect">
            <a:avLst/>
          </a:prstGeom>
          <a:noFill/>
        </p:spPr>
        <p:txBody>
          <a:bodyPr wrap="square">
            <a:spAutoFit/>
          </a:bodyPr>
          <a:lstStyle/>
          <a:p>
            <a:pPr>
              <a:lnSpc>
                <a:spcPct val="150000"/>
              </a:lnSpc>
            </a:pPr>
            <a:r>
              <a:rPr lang="zh-CN" altLang="en-US" dirty="0"/>
              <a:t>振幅键控其原理是利用载波的幅度变换来转递数字信息，而其频率和初始相位保持不变，在 </a:t>
            </a:r>
            <a:r>
              <a:rPr lang="en-US" altLang="zh-CN" dirty="0"/>
              <a:t>2ASK</a:t>
            </a:r>
            <a:r>
              <a:rPr lang="zh-CN" altLang="en-US" dirty="0"/>
              <a:t>中，载波的幅度只有两种变化状态，分别对应二进制信息“</a:t>
            </a:r>
            <a:r>
              <a:rPr lang="en-US" altLang="zh-CN" dirty="0"/>
              <a:t>0</a:t>
            </a:r>
            <a:r>
              <a:rPr lang="zh-CN" altLang="en-US" dirty="0"/>
              <a:t>”和“</a:t>
            </a:r>
            <a:r>
              <a:rPr lang="en-US" altLang="zh-CN" dirty="0"/>
              <a:t>1</a:t>
            </a:r>
            <a:r>
              <a:rPr lang="zh-CN" altLang="en-US" dirty="0"/>
              <a:t>”。一种常用的、也是最简单的二进制振幅键控方式称为通</a:t>
            </a:r>
            <a:r>
              <a:rPr lang="en-US" altLang="zh-CN" dirty="0"/>
              <a:t>—</a:t>
            </a:r>
            <a:r>
              <a:rPr lang="zh-CN" altLang="en-US" dirty="0"/>
              <a:t>断键控（</a:t>
            </a:r>
            <a:r>
              <a:rPr lang="en-US" altLang="zh-CN" dirty="0"/>
              <a:t>OOK</a:t>
            </a:r>
            <a:r>
              <a:rPr lang="zh-CN" altLang="en-US" dirty="0"/>
              <a:t>），</a:t>
            </a:r>
            <a:r>
              <a:rPr lang="en-US" altLang="zh-CN" dirty="0"/>
              <a:t>2ASK </a:t>
            </a:r>
            <a:r>
              <a:rPr lang="zh-CN" altLang="en-US" dirty="0"/>
              <a:t>信号的一般表达式为：</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zh-CN" altLang="en-US" dirty="0"/>
          </a:p>
          <a:p>
            <a:pPr>
              <a:lnSpc>
                <a:spcPct val="150000"/>
              </a:lnSpc>
            </a:pPr>
            <a:br>
              <a:rPr lang="zh-CN" altLang="en-US" dirty="0"/>
            </a:br>
            <a:endParaRPr lang="zh-CN" altLang="en-US" dirty="0"/>
          </a:p>
        </p:txBody>
      </p:sp>
      <p:pic>
        <p:nvPicPr>
          <p:cNvPr id="10" name="图片 9">
            <a:extLst>
              <a:ext uri="{FF2B5EF4-FFF2-40B4-BE49-F238E27FC236}">
                <a16:creationId xmlns:a16="http://schemas.microsoft.com/office/drawing/2014/main" id="{0B4E458B-586B-4CCB-A4EC-D69611814B65}"/>
              </a:ext>
            </a:extLst>
          </p:cNvPr>
          <p:cNvPicPr>
            <a:picLocks noChangeAspect="1"/>
          </p:cNvPicPr>
          <p:nvPr/>
        </p:nvPicPr>
        <p:blipFill>
          <a:blip r:embed="rId5"/>
          <a:stretch>
            <a:fillRect/>
          </a:stretch>
        </p:blipFill>
        <p:spPr>
          <a:xfrm>
            <a:off x="1460096" y="3754164"/>
            <a:ext cx="2581635" cy="552527"/>
          </a:xfrm>
          <a:prstGeom prst="rect">
            <a:avLst/>
          </a:prstGeom>
        </p:spPr>
      </p:pic>
      <p:pic>
        <p:nvPicPr>
          <p:cNvPr id="14" name="图片 13">
            <a:extLst>
              <a:ext uri="{FF2B5EF4-FFF2-40B4-BE49-F238E27FC236}">
                <a16:creationId xmlns:a16="http://schemas.microsoft.com/office/drawing/2014/main" id="{9C2DE0E6-7424-4A23-B326-0057B6D46570}"/>
              </a:ext>
            </a:extLst>
          </p:cNvPr>
          <p:cNvPicPr>
            <a:picLocks noChangeAspect="1"/>
          </p:cNvPicPr>
          <p:nvPr/>
        </p:nvPicPr>
        <p:blipFill>
          <a:blip r:embed="rId6"/>
          <a:stretch>
            <a:fillRect/>
          </a:stretch>
        </p:blipFill>
        <p:spPr>
          <a:xfrm>
            <a:off x="1200074" y="4555548"/>
            <a:ext cx="3562847" cy="857370"/>
          </a:xfrm>
          <a:prstGeom prst="rect">
            <a:avLst/>
          </a:prstGeom>
        </p:spPr>
      </p:pic>
      <p:pic>
        <p:nvPicPr>
          <p:cNvPr id="3" name="图片 2">
            <a:extLst>
              <a:ext uri="{FF2B5EF4-FFF2-40B4-BE49-F238E27FC236}">
                <a16:creationId xmlns:a16="http://schemas.microsoft.com/office/drawing/2014/main" id="{7D1A60BC-3A58-4AFF-AE82-739B47084329}"/>
              </a:ext>
            </a:extLst>
          </p:cNvPr>
          <p:cNvPicPr>
            <a:picLocks noChangeAspect="1"/>
          </p:cNvPicPr>
          <p:nvPr/>
        </p:nvPicPr>
        <p:blipFill>
          <a:blip r:embed="rId7"/>
          <a:stretch>
            <a:fillRect/>
          </a:stretch>
        </p:blipFill>
        <p:spPr>
          <a:xfrm>
            <a:off x="3262381" y="202928"/>
            <a:ext cx="2833619" cy="764755"/>
          </a:xfrm>
          <a:prstGeom prst="rect">
            <a:avLst/>
          </a:prstGeom>
        </p:spPr>
      </p:pic>
      <p:pic>
        <p:nvPicPr>
          <p:cNvPr id="6" name="图片 5">
            <a:extLst>
              <a:ext uri="{FF2B5EF4-FFF2-40B4-BE49-F238E27FC236}">
                <a16:creationId xmlns:a16="http://schemas.microsoft.com/office/drawing/2014/main" id="{D128D4EE-DFB9-405B-B8F2-34275953CDFA}"/>
              </a:ext>
            </a:extLst>
          </p:cNvPr>
          <p:cNvPicPr>
            <a:picLocks noChangeAspect="1"/>
          </p:cNvPicPr>
          <p:nvPr/>
        </p:nvPicPr>
        <p:blipFill>
          <a:blip r:embed="rId8"/>
          <a:stretch>
            <a:fillRect/>
          </a:stretch>
        </p:blipFill>
        <p:spPr>
          <a:xfrm>
            <a:off x="5909163" y="1383340"/>
            <a:ext cx="5400675" cy="4591561"/>
          </a:xfrm>
          <a:prstGeom prst="rect">
            <a:avLst/>
          </a:prstGeom>
        </p:spPr>
      </p:pic>
    </p:spTree>
    <p:extLst>
      <p:ext uri="{BB962C8B-B14F-4D97-AF65-F5344CB8AC3E}">
        <p14:creationId xmlns:p14="http://schemas.microsoft.com/office/powerpoint/2010/main" val="16317721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25731" y="293378"/>
            <a:ext cx="5425441"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16</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9" name="文本框 8">
            <a:extLst>
              <a:ext uri="{FF2B5EF4-FFF2-40B4-BE49-F238E27FC236}">
                <a16:creationId xmlns:a16="http://schemas.microsoft.com/office/drawing/2014/main" id="{BE9D5D6F-5643-4A6A-A028-5590EAA4CFA5}"/>
              </a:ext>
            </a:extLst>
          </p:cNvPr>
          <p:cNvSpPr txBox="1"/>
          <p:nvPr/>
        </p:nvSpPr>
        <p:spPr>
          <a:xfrm>
            <a:off x="695325" y="1001331"/>
            <a:ext cx="3519054" cy="646331"/>
          </a:xfrm>
          <a:prstGeom prst="rect">
            <a:avLst/>
          </a:prstGeom>
          <a:noFill/>
        </p:spPr>
        <p:txBody>
          <a:bodyPr wrap="square">
            <a:spAutoFit/>
          </a:bodyPr>
          <a:lstStyle/>
          <a:p>
            <a:br>
              <a:rPr lang="zh-CN" altLang="en-US" dirty="0"/>
            </a:br>
            <a:endParaRPr lang="zh-CN" altLang="en-US" dirty="0"/>
          </a:p>
        </p:txBody>
      </p:sp>
      <p:pic>
        <p:nvPicPr>
          <p:cNvPr id="5" name="图片 4">
            <a:extLst>
              <a:ext uri="{FF2B5EF4-FFF2-40B4-BE49-F238E27FC236}">
                <a16:creationId xmlns:a16="http://schemas.microsoft.com/office/drawing/2014/main" id="{B2D247F3-A49B-4356-B806-9E81B7473BF8}"/>
              </a:ext>
            </a:extLst>
          </p:cNvPr>
          <p:cNvPicPr>
            <a:picLocks noChangeAspect="1"/>
          </p:cNvPicPr>
          <p:nvPr/>
        </p:nvPicPr>
        <p:blipFill>
          <a:blip r:embed="rId5"/>
          <a:stretch>
            <a:fillRect/>
          </a:stretch>
        </p:blipFill>
        <p:spPr>
          <a:xfrm>
            <a:off x="3298135" y="30538"/>
            <a:ext cx="1312658" cy="1048899"/>
          </a:xfrm>
          <a:prstGeom prst="rect">
            <a:avLst/>
          </a:prstGeom>
        </p:spPr>
      </p:pic>
      <p:sp>
        <p:nvSpPr>
          <p:cNvPr id="15" name="文本框 14">
            <a:extLst>
              <a:ext uri="{FF2B5EF4-FFF2-40B4-BE49-F238E27FC236}">
                <a16:creationId xmlns:a16="http://schemas.microsoft.com/office/drawing/2014/main" id="{24FF4E3C-1682-46CE-B8CE-FB192D98AD07}"/>
              </a:ext>
            </a:extLst>
          </p:cNvPr>
          <p:cNvSpPr txBox="1"/>
          <p:nvPr/>
        </p:nvSpPr>
        <p:spPr>
          <a:xfrm>
            <a:off x="1163781" y="1555695"/>
            <a:ext cx="8606444" cy="2529282"/>
          </a:xfrm>
          <a:prstGeom prst="rect">
            <a:avLst/>
          </a:prstGeom>
          <a:noFill/>
        </p:spPr>
        <p:txBody>
          <a:bodyPr wrap="square">
            <a:spAutoFit/>
          </a:bodyPr>
          <a:lstStyle/>
          <a:p>
            <a:pPr>
              <a:lnSpc>
                <a:spcPct val="150000"/>
              </a:lnSpc>
            </a:pPr>
            <a:r>
              <a:rPr lang="zh-CN" altLang="en-US" dirty="0"/>
              <a:t>使用复数描述，其原因是用复数可以同时表示衰减和时延。在接收端取实部转换为实数信号。</a:t>
            </a:r>
            <a:endParaRPr lang="en-US" altLang="zh-CN" dirty="0"/>
          </a:p>
          <a:p>
            <a:pPr>
              <a:lnSpc>
                <a:spcPct val="150000"/>
              </a:lnSpc>
            </a:pPr>
            <a:endParaRPr lang="zh-CN" altLang="en-US" dirty="0"/>
          </a:p>
          <a:p>
            <a:pPr>
              <a:lnSpc>
                <a:spcPct val="150000"/>
              </a:lnSpc>
            </a:pPr>
            <a:r>
              <a:rPr lang="zh-CN" altLang="en-US" dirty="0"/>
              <a:t>注意，仿真系统时，进入下一步的信号为</a:t>
            </a:r>
            <a:r>
              <a:rPr lang="zh-CN" altLang="en-US" b="1" dirty="0"/>
              <a:t>实数信号</a:t>
            </a:r>
            <a:r>
              <a:rPr lang="zh-CN" altLang="en-US" dirty="0"/>
              <a:t>，而使用真实系统时，进入下一步的信号为</a:t>
            </a:r>
            <a:r>
              <a:rPr lang="zh-CN" altLang="en-US" b="1" dirty="0"/>
              <a:t>复数信号</a:t>
            </a:r>
            <a:r>
              <a:rPr lang="zh-CN" altLang="en-US" dirty="0"/>
              <a:t>。 </a:t>
            </a:r>
            <a:r>
              <a:rPr lang="en-US" altLang="zh-CN" dirty="0"/>
              <a:t>ASK </a:t>
            </a:r>
            <a:r>
              <a:rPr lang="zh-CN" altLang="en-US" dirty="0"/>
              <a:t>解调前需要先将信号取实部以统一。 </a:t>
            </a:r>
            <a:br>
              <a:rPr lang="zh-CN" altLang="en-US" dirty="0"/>
            </a:br>
            <a:endParaRPr lang="zh-CN" altLang="en-US" dirty="0"/>
          </a:p>
        </p:txBody>
      </p:sp>
    </p:spTree>
    <p:extLst>
      <p:ext uri="{BB962C8B-B14F-4D97-AF65-F5344CB8AC3E}">
        <p14:creationId xmlns:p14="http://schemas.microsoft.com/office/powerpoint/2010/main" val="360497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25731" y="293378"/>
            <a:ext cx="5425441"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17</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9" name="文本框 8">
            <a:extLst>
              <a:ext uri="{FF2B5EF4-FFF2-40B4-BE49-F238E27FC236}">
                <a16:creationId xmlns:a16="http://schemas.microsoft.com/office/drawing/2014/main" id="{BE9D5D6F-5643-4A6A-A028-5590EAA4CFA5}"/>
              </a:ext>
            </a:extLst>
          </p:cNvPr>
          <p:cNvSpPr txBox="1"/>
          <p:nvPr/>
        </p:nvSpPr>
        <p:spPr>
          <a:xfrm>
            <a:off x="695325" y="1001331"/>
            <a:ext cx="3519054" cy="646331"/>
          </a:xfrm>
          <a:prstGeom prst="rect">
            <a:avLst/>
          </a:prstGeom>
          <a:noFill/>
        </p:spPr>
        <p:txBody>
          <a:bodyPr wrap="square">
            <a:spAutoFit/>
          </a:bodyPr>
          <a:lstStyle/>
          <a:p>
            <a:br>
              <a:rPr lang="zh-CN" altLang="en-US" dirty="0"/>
            </a:br>
            <a:endParaRPr lang="zh-CN" altLang="en-US" dirty="0"/>
          </a:p>
        </p:txBody>
      </p:sp>
      <p:pic>
        <p:nvPicPr>
          <p:cNvPr id="5" name="图片 4">
            <a:extLst>
              <a:ext uri="{FF2B5EF4-FFF2-40B4-BE49-F238E27FC236}">
                <a16:creationId xmlns:a16="http://schemas.microsoft.com/office/drawing/2014/main" id="{B2D247F3-A49B-4356-B806-9E81B7473BF8}"/>
              </a:ext>
            </a:extLst>
          </p:cNvPr>
          <p:cNvPicPr>
            <a:picLocks noChangeAspect="1"/>
          </p:cNvPicPr>
          <p:nvPr/>
        </p:nvPicPr>
        <p:blipFill>
          <a:blip r:embed="rId5"/>
          <a:stretch>
            <a:fillRect/>
          </a:stretch>
        </p:blipFill>
        <p:spPr>
          <a:xfrm>
            <a:off x="3298135" y="30538"/>
            <a:ext cx="1312658" cy="1048899"/>
          </a:xfrm>
          <a:prstGeom prst="rect">
            <a:avLst/>
          </a:prstGeom>
        </p:spPr>
      </p:pic>
      <p:sp>
        <p:nvSpPr>
          <p:cNvPr id="15" name="文本框 14">
            <a:extLst>
              <a:ext uri="{FF2B5EF4-FFF2-40B4-BE49-F238E27FC236}">
                <a16:creationId xmlns:a16="http://schemas.microsoft.com/office/drawing/2014/main" id="{24FF4E3C-1682-46CE-B8CE-FB192D98AD07}"/>
              </a:ext>
            </a:extLst>
          </p:cNvPr>
          <p:cNvSpPr txBox="1"/>
          <p:nvPr/>
        </p:nvSpPr>
        <p:spPr>
          <a:xfrm>
            <a:off x="1163781" y="1555695"/>
            <a:ext cx="8606444" cy="2529282"/>
          </a:xfrm>
          <a:prstGeom prst="rect">
            <a:avLst/>
          </a:prstGeom>
          <a:noFill/>
        </p:spPr>
        <p:txBody>
          <a:bodyPr wrap="square">
            <a:spAutoFit/>
          </a:bodyPr>
          <a:lstStyle/>
          <a:p>
            <a:pPr>
              <a:lnSpc>
                <a:spcPct val="150000"/>
              </a:lnSpc>
            </a:pPr>
            <a:r>
              <a:rPr lang="zh-CN" altLang="en-US" dirty="0"/>
              <a:t>使用复数描述，其原因是用复数可以同时表示衰减和时延。在接收端取实部转换为实数信号。</a:t>
            </a:r>
            <a:endParaRPr lang="en-US" altLang="zh-CN" dirty="0"/>
          </a:p>
          <a:p>
            <a:pPr>
              <a:lnSpc>
                <a:spcPct val="150000"/>
              </a:lnSpc>
            </a:pPr>
            <a:endParaRPr lang="zh-CN" altLang="en-US" dirty="0"/>
          </a:p>
          <a:p>
            <a:pPr>
              <a:lnSpc>
                <a:spcPct val="150000"/>
              </a:lnSpc>
            </a:pPr>
            <a:r>
              <a:rPr lang="zh-CN" altLang="en-US" dirty="0"/>
              <a:t>注意，仿真系统时，进入下一步的信号为</a:t>
            </a:r>
            <a:r>
              <a:rPr lang="zh-CN" altLang="en-US" b="1" dirty="0"/>
              <a:t>实数信号</a:t>
            </a:r>
            <a:r>
              <a:rPr lang="zh-CN" altLang="en-US" dirty="0"/>
              <a:t>，而使用真实系统时，进入下一步的信号为</a:t>
            </a:r>
            <a:r>
              <a:rPr lang="zh-CN" altLang="en-US" b="1" dirty="0"/>
              <a:t>复数信号</a:t>
            </a:r>
            <a:r>
              <a:rPr lang="zh-CN" altLang="en-US" dirty="0"/>
              <a:t>。 </a:t>
            </a:r>
            <a:r>
              <a:rPr lang="en-US" altLang="zh-CN" dirty="0"/>
              <a:t>ASK </a:t>
            </a:r>
            <a:r>
              <a:rPr lang="zh-CN" altLang="en-US" dirty="0"/>
              <a:t>解调前需要先将信号取实部以统一。 </a:t>
            </a:r>
            <a:br>
              <a:rPr lang="zh-CN" altLang="en-US" dirty="0"/>
            </a:br>
            <a:endParaRPr lang="zh-CN" altLang="en-US" dirty="0"/>
          </a:p>
        </p:txBody>
      </p:sp>
    </p:spTree>
    <p:extLst>
      <p:ext uri="{BB962C8B-B14F-4D97-AF65-F5344CB8AC3E}">
        <p14:creationId xmlns:p14="http://schemas.microsoft.com/office/powerpoint/2010/main" val="1111269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25731" y="293378"/>
            <a:ext cx="5425441"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18</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9" name="文本框 8">
            <a:extLst>
              <a:ext uri="{FF2B5EF4-FFF2-40B4-BE49-F238E27FC236}">
                <a16:creationId xmlns:a16="http://schemas.microsoft.com/office/drawing/2014/main" id="{BE9D5D6F-5643-4A6A-A028-5590EAA4CFA5}"/>
              </a:ext>
            </a:extLst>
          </p:cNvPr>
          <p:cNvSpPr txBox="1"/>
          <p:nvPr/>
        </p:nvSpPr>
        <p:spPr>
          <a:xfrm>
            <a:off x="695325" y="1001331"/>
            <a:ext cx="3519054" cy="646331"/>
          </a:xfrm>
          <a:prstGeom prst="rect">
            <a:avLst/>
          </a:prstGeom>
          <a:noFill/>
        </p:spPr>
        <p:txBody>
          <a:bodyPr wrap="square">
            <a:spAutoFit/>
          </a:bodyPr>
          <a:lstStyle/>
          <a:p>
            <a:br>
              <a:rPr lang="zh-CN" altLang="en-US" dirty="0"/>
            </a:br>
            <a:endParaRPr lang="zh-CN" altLang="en-US" dirty="0"/>
          </a:p>
        </p:txBody>
      </p:sp>
      <p:sp>
        <p:nvSpPr>
          <p:cNvPr id="15" name="文本框 14">
            <a:extLst>
              <a:ext uri="{FF2B5EF4-FFF2-40B4-BE49-F238E27FC236}">
                <a16:creationId xmlns:a16="http://schemas.microsoft.com/office/drawing/2014/main" id="{24FF4E3C-1682-46CE-B8CE-FB192D98AD07}"/>
              </a:ext>
            </a:extLst>
          </p:cNvPr>
          <p:cNvSpPr txBox="1"/>
          <p:nvPr/>
        </p:nvSpPr>
        <p:spPr>
          <a:xfrm>
            <a:off x="1163781" y="1555695"/>
            <a:ext cx="8606444" cy="867289"/>
          </a:xfrm>
          <a:prstGeom prst="rect">
            <a:avLst/>
          </a:prstGeom>
          <a:noFill/>
        </p:spPr>
        <p:txBody>
          <a:bodyPr wrap="square">
            <a:spAutoFit/>
          </a:bodyPr>
          <a:lstStyle/>
          <a:p>
            <a:pPr>
              <a:lnSpc>
                <a:spcPct val="150000"/>
              </a:lnSpc>
            </a:pPr>
            <a:br>
              <a:rPr lang="zh-CN" altLang="en-US" dirty="0"/>
            </a:br>
            <a:endParaRPr lang="zh-CN" altLang="en-US" dirty="0"/>
          </a:p>
        </p:txBody>
      </p:sp>
      <p:pic>
        <p:nvPicPr>
          <p:cNvPr id="3" name="图片 2">
            <a:extLst>
              <a:ext uri="{FF2B5EF4-FFF2-40B4-BE49-F238E27FC236}">
                <a16:creationId xmlns:a16="http://schemas.microsoft.com/office/drawing/2014/main" id="{E85C1A70-3634-4363-A9AE-14446D465242}"/>
              </a:ext>
            </a:extLst>
          </p:cNvPr>
          <p:cNvPicPr>
            <a:picLocks noChangeAspect="1"/>
          </p:cNvPicPr>
          <p:nvPr/>
        </p:nvPicPr>
        <p:blipFill>
          <a:blip r:embed="rId5"/>
          <a:stretch>
            <a:fillRect/>
          </a:stretch>
        </p:blipFill>
        <p:spPr>
          <a:xfrm>
            <a:off x="3301799" y="242768"/>
            <a:ext cx="3409343" cy="778029"/>
          </a:xfrm>
          <a:prstGeom prst="rect">
            <a:avLst/>
          </a:prstGeom>
        </p:spPr>
      </p:pic>
      <p:pic>
        <p:nvPicPr>
          <p:cNvPr id="7" name="图片 6">
            <a:extLst>
              <a:ext uri="{FF2B5EF4-FFF2-40B4-BE49-F238E27FC236}">
                <a16:creationId xmlns:a16="http://schemas.microsoft.com/office/drawing/2014/main" id="{9C5B28A7-6800-4592-B76A-1BA399DEC6AA}"/>
              </a:ext>
            </a:extLst>
          </p:cNvPr>
          <p:cNvPicPr>
            <a:picLocks noChangeAspect="1"/>
          </p:cNvPicPr>
          <p:nvPr/>
        </p:nvPicPr>
        <p:blipFill>
          <a:blip r:embed="rId6"/>
          <a:stretch>
            <a:fillRect/>
          </a:stretch>
        </p:blipFill>
        <p:spPr>
          <a:xfrm>
            <a:off x="570345" y="1299563"/>
            <a:ext cx="5109843" cy="1901481"/>
          </a:xfrm>
          <a:prstGeom prst="rect">
            <a:avLst/>
          </a:prstGeom>
        </p:spPr>
      </p:pic>
      <p:pic>
        <p:nvPicPr>
          <p:cNvPr id="10" name="图片 9">
            <a:extLst>
              <a:ext uri="{FF2B5EF4-FFF2-40B4-BE49-F238E27FC236}">
                <a16:creationId xmlns:a16="http://schemas.microsoft.com/office/drawing/2014/main" id="{560CD45C-2ABC-4EBC-83FB-6A0437655CE7}"/>
              </a:ext>
            </a:extLst>
          </p:cNvPr>
          <p:cNvPicPr>
            <a:picLocks noChangeAspect="1"/>
          </p:cNvPicPr>
          <p:nvPr/>
        </p:nvPicPr>
        <p:blipFill>
          <a:blip r:embed="rId7"/>
          <a:stretch>
            <a:fillRect/>
          </a:stretch>
        </p:blipFill>
        <p:spPr>
          <a:xfrm>
            <a:off x="5917626" y="1371607"/>
            <a:ext cx="4650622" cy="4814265"/>
          </a:xfrm>
          <a:prstGeom prst="rect">
            <a:avLst/>
          </a:prstGeom>
        </p:spPr>
      </p:pic>
      <p:cxnSp>
        <p:nvCxnSpPr>
          <p:cNvPr id="13" name="直接箭头连接符 12">
            <a:extLst>
              <a:ext uri="{FF2B5EF4-FFF2-40B4-BE49-F238E27FC236}">
                <a16:creationId xmlns:a16="http://schemas.microsoft.com/office/drawing/2014/main" id="{724F5555-5290-4FC4-91CA-2EB9157E7731}"/>
              </a:ext>
            </a:extLst>
          </p:cNvPr>
          <p:cNvCxnSpPr/>
          <p:nvPr/>
        </p:nvCxnSpPr>
        <p:spPr>
          <a:xfrm>
            <a:off x="3125266" y="2150225"/>
            <a:ext cx="354996" cy="13909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D940996-51C7-42B4-8630-9AEF9F38FFDD}"/>
              </a:ext>
            </a:extLst>
          </p:cNvPr>
          <p:cNvSpPr/>
          <p:nvPr/>
        </p:nvSpPr>
        <p:spPr>
          <a:xfrm>
            <a:off x="3258589" y="3657600"/>
            <a:ext cx="1113906" cy="6816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7D6CE8C9-1E5E-4971-B90D-5E23871492D1}"/>
              </a:ext>
            </a:extLst>
          </p:cNvPr>
          <p:cNvSpPr txBox="1"/>
          <p:nvPr/>
        </p:nvSpPr>
        <p:spPr>
          <a:xfrm>
            <a:off x="3480262" y="3840480"/>
            <a:ext cx="734117" cy="369332"/>
          </a:xfrm>
          <a:prstGeom prst="rect">
            <a:avLst/>
          </a:prstGeom>
          <a:noFill/>
        </p:spPr>
        <p:txBody>
          <a:bodyPr wrap="square" rtlCol="0">
            <a:spAutoFit/>
          </a:bodyPr>
          <a:lstStyle/>
          <a:p>
            <a:r>
              <a:rPr lang="zh-CN" altLang="en-US" dirty="0"/>
              <a:t>同步</a:t>
            </a:r>
          </a:p>
        </p:txBody>
      </p:sp>
      <p:cxnSp>
        <p:nvCxnSpPr>
          <p:cNvPr id="19" name="直接箭头连接符 18">
            <a:extLst>
              <a:ext uri="{FF2B5EF4-FFF2-40B4-BE49-F238E27FC236}">
                <a16:creationId xmlns:a16="http://schemas.microsoft.com/office/drawing/2014/main" id="{F453BFC2-DAC9-47A2-A170-A9B854C09F49}"/>
              </a:ext>
            </a:extLst>
          </p:cNvPr>
          <p:cNvCxnSpPr/>
          <p:nvPr/>
        </p:nvCxnSpPr>
        <p:spPr>
          <a:xfrm flipV="1">
            <a:off x="4067695" y="2266604"/>
            <a:ext cx="360218" cy="1274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09493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25731" y="293378"/>
            <a:ext cx="5425441"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19</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9" name="文本框 8">
            <a:extLst>
              <a:ext uri="{FF2B5EF4-FFF2-40B4-BE49-F238E27FC236}">
                <a16:creationId xmlns:a16="http://schemas.microsoft.com/office/drawing/2014/main" id="{BE9D5D6F-5643-4A6A-A028-5590EAA4CFA5}"/>
              </a:ext>
            </a:extLst>
          </p:cNvPr>
          <p:cNvSpPr txBox="1"/>
          <p:nvPr/>
        </p:nvSpPr>
        <p:spPr>
          <a:xfrm>
            <a:off x="8672946" y="5723629"/>
            <a:ext cx="3519054" cy="646331"/>
          </a:xfrm>
          <a:prstGeom prst="rect">
            <a:avLst/>
          </a:prstGeom>
          <a:noFill/>
        </p:spPr>
        <p:txBody>
          <a:bodyPr wrap="square">
            <a:spAutoFit/>
          </a:bodyPr>
          <a:lstStyle/>
          <a:p>
            <a:br>
              <a:rPr lang="zh-CN" altLang="en-US" dirty="0"/>
            </a:br>
            <a:endParaRPr lang="zh-CN" altLang="en-US" dirty="0"/>
          </a:p>
        </p:txBody>
      </p:sp>
      <p:sp>
        <p:nvSpPr>
          <p:cNvPr id="15" name="文本框 14">
            <a:extLst>
              <a:ext uri="{FF2B5EF4-FFF2-40B4-BE49-F238E27FC236}">
                <a16:creationId xmlns:a16="http://schemas.microsoft.com/office/drawing/2014/main" id="{24FF4E3C-1682-46CE-B8CE-FB192D98AD07}"/>
              </a:ext>
            </a:extLst>
          </p:cNvPr>
          <p:cNvSpPr txBox="1"/>
          <p:nvPr/>
        </p:nvSpPr>
        <p:spPr>
          <a:xfrm>
            <a:off x="1163781" y="1555695"/>
            <a:ext cx="8606444" cy="867289"/>
          </a:xfrm>
          <a:prstGeom prst="rect">
            <a:avLst/>
          </a:prstGeom>
          <a:noFill/>
        </p:spPr>
        <p:txBody>
          <a:bodyPr wrap="square">
            <a:spAutoFit/>
          </a:bodyPr>
          <a:lstStyle/>
          <a:p>
            <a:pPr>
              <a:lnSpc>
                <a:spcPct val="150000"/>
              </a:lnSpc>
            </a:pPr>
            <a:br>
              <a:rPr lang="zh-CN" altLang="en-US" dirty="0"/>
            </a:br>
            <a:endParaRPr lang="zh-CN" altLang="en-US" dirty="0"/>
          </a:p>
        </p:txBody>
      </p:sp>
      <p:pic>
        <p:nvPicPr>
          <p:cNvPr id="8" name="图片 7">
            <a:extLst>
              <a:ext uri="{FF2B5EF4-FFF2-40B4-BE49-F238E27FC236}">
                <a16:creationId xmlns:a16="http://schemas.microsoft.com/office/drawing/2014/main" id="{1444A285-F53F-40A9-B240-B008E671BE45}"/>
              </a:ext>
            </a:extLst>
          </p:cNvPr>
          <p:cNvPicPr>
            <a:picLocks noChangeAspect="1"/>
          </p:cNvPicPr>
          <p:nvPr/>
        </p:nvPicPr>
        <p:blipFill>
          <a:blip r:embed="rId5"/>
          <a:stretch>
            <a:fillRect/>
          </a:stretch>
        </p:blipFill>
        <p:spPr>
          <a:xfrm>
            <a:off x="4343156" y="1651462"/>
            <a:ext cx="6843935" cy="4577851"/>
          </a:xfrm>
          <a:prstGeom prst="rect">
            <a:avLst/>
          </a:prstGeom>
        </p:spPr>
      </p:pic>
      <p:pic>
        <p:nvPicPr>
          <p:cNvPr id="18" name="图片 17">
            <a:extLst>
              <a:ext uri="{FF2B5EF4-FFF2-40B4-BE49-F238E27FC236}">
                <a16:creationId xmlns:a16="http://schemas.microsoft.com/office/drawing/2014/main" id="{FCCBF66C-B31F-41D5-909F-42A8793983EB}"/>
              </a:ext>
            </a:extLst>
          </p:cNvPr>
          <p:cNvPicPr>
            <a:picLocks noChangeAspect="1"/>
          </p:cNvPicPr>
          <p:nvPr/>
        </p:nvPicPr>
        <p:blipFill>
          <a:blip r:embed="rId6"/>
          <a:stretch>
            <a:fillRect/>
          </a:stretch>
        </p:blipFill>
        <p:spPr>
          <a:xfrm>
            <a:off x="3471608" y="293378"/>
            <a:ext cx="2508013" cy="785705"/>
          </a:xfrm>
          <a:prstGeom prst="rect">
            <a:avLst/>
          </a:prstGeom>
        </p:spPr>
      </p:pic>
      <p:sp>
        <p:nvSpPr>
          <p:cNvPr id="21" name="文本框 20">
            <a:extLst>
              <a:ext uri="{FF2B5EF4-FFF2-40B4-BE49-F238E27FC236}">
                <a16:creationId xmlns:a16="http://schemas.microsoft.com/office/drawing/2014/main" id="{D49C8BEA-AA56-4F63-BAD8-E623A83929C5}"/>
              </a:ext>
            </a:extLst>
          </p:cNvPr>
          <p:cNvSpPr txBox="1"/>
          <p:nvPr/>
        </p:nvSpPr>
        <p:spPr>
          <a:xfrm>
            <a:off x="712451" y="1562171"/>
            <a:ext cx="2931621" cy="5022272"/>
          </a:xfrm>
          <a:prstGeom prst="rect">
            <a:avLst/>
          </a:prstGeom>
          <a:noFill/>
        </p:spPr>
        <p:txBody>
          <a:bodyPr wrap="square">
            <a:spAutoFit/>
          </a:bodyPr>
          <a:lstStyle/>
          <a:p>
            <a:pPr>
              <a:lnSpc>
                <a:spcPct val="150000"/>
              </a:lnSpc>
            </a:pPr>
            <a:r>
              <a:rPr lang="zh-CN" altLang="en-US" dirty="0"/>
              <a:t>帧同步将每帧对齐。</a:t>
            </a:r>
          </a:p>
          <a:p>
            <a:pPr>
              <a:lnSpc>
                <a:spcPct val="150000"/>
              </a:lnSpc>
            </a:pPr>
            <a:r>
              <a:rPr lang="zh-CN" altLang="en-US" dirty="0"/>
              <a:t>先将同步码变为极性码 </a:t>
            </a:r>
            <a:r>
              <a:rPr lang="en-US" altLang="zh-CN" dirty="0"/>
              <a:t>(1 </a:t>
            </a:r>
            <a:r>
              <a:rPr lang="zh-CN" altLang="en-US" dirty="0"/>
              <a:t>变成 </a:t>
            </a:r>
            <a:r>
              <a:rPr lang="en-US" altLang="zh-CN" dirty="0"/>
              <a:t>1</a:t>
            </a:r>
            <a:r>
              <a:rPr lang="zh-CN" altLang="en-US" dirty="0"/>
              <a:t>， </a:t>
            </a:r>
            <a:r>
              <a:rPr lang="en-US" altLang="zh-CN" dirty="0"/>
              <a:t>0 </a:t>
            </a:r>
            <a:r>
              <a:rPr lang="zh-CN" altLang="en-US" dirty="0"/>
              <a:t>变成</a:t>
            </a:r>
            <a:r>
              <a:rPr lang="en-US" altLang="zh-CN" dirty="0"/>
              <a:t>-1)</a:t>
            </a:r>
            <a:r>
              <a:rPr lang="zh-CN" altLang="en-US" dirty="0"/>
              <a:t>，再计算编码后比特长度 </a:t>
            </a:r>
            <a:r>
              <a:rPr lang="en-US" altLang="zh-CN" dirty="0" err="1"/>
              <a:t>len</a:t>
            </a:r>
            <a:r>
              <a:rPr lang="zh-CN" altLang="en-US" dirty="0"/>
              <a:t>，将数据复制一份便于搜索同步码位置，相关峰长度设定为 </a:t>
            </a:r>
            <a:r>
              <a:rPr lang="en-US" altLang="zh-CN" dirty="0"/>
              <a:t>30720</a:t>
            </a:r>
            <a:r>
              <a:rPr lang="zh-CN" altLang="en-US" dirty="0"/>
              <a:t>，将同步码变换后信号进行滑动相关运算，寻找峰值即帧头位置 </a:t>
            </a:r>
            <a:r>
              <a:rPr lang="en-US" altLang="zh-CN" dirty="0"/>
              <a:t>pos</a:t>
            </a:r>
            <a:r>
              <a:rPr lang="zh-CN" altLang="en-US" dirty="0"/>
              <a:t>。从 </a:t>
            </a:r>
            <a:r>
              <a:rPr lang="en-US" altLang="zh-CN" dirty="0"/>
              <a:t>pos </a:t>
            </a:r>
            <a:r>
              <a:rPr lang="zh-CN" altLang="en-US" dirty="0"/>
              <a:t>位置取数据，一直取到 </a:t>
            </a:r>
            <a:r>
              <a:rPr lang="en-US" altLang="zh-CN" dirty="0" err="1"/>
              <a:t>len</a:t>
            </a:r>
            <a:r>
              <a:rPr lang="en-US" altLang="zh-CN" dirty="0"/>
              <a:t>*</a:t>
            </a:r>
            <a:r>
              <a:rPr lang="en-US" altLang="zh-CN" dirty="0" err="1"/>
              <a:t>UpSampleRate</a:t>
            </a:r>
            <a:r>
              <a:rPr lang="zh-CN" altLang="en-US" dirty="0"/>
              <a:t> </a:t>
            </a:r>
            <a:br>
              <a:rPr lang="zh-CN" altLang="en-US" dirty="0"/>
            </a:br>
            <a:endParaRPr lang="zh-CN" altLang="en-US" dirty="0"/>
          </a:p>
        </p:txBody>
      </p:sp>
    </p:spTree>
    <p:extLst>
      <p:ext uri="{BB962C8B-B14F-4D97-AF65-F5344CB8AC3E}">
        <p14:creationId xmlns:p14="http://schemas.microsoft.com/office/powerpoint/2010/main" val="20571765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 y="0"/>
            <a:ext cx="3216275"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896086" y="2593674"/>
            <a:ext cx="2320188" cy="1015663"/>
          </a:xfrm>
          <a:prstGeom prst="rect">
            <a:avLst/>
          </a:prstGeom>
          <a:noFill/>
        </p:spPr>
        <p:txBody>
          <a:bodyPr wrap="square" rtlCol="0">
            <a:spAutoFit/>
          </a:bodyPr>
          <a:lstStyle/>
          <a:p>
            <a:pPr algn="r"/>
            <a:r>
              <a:rPr lang="zh-CN" altLang="en-US" sz="6000" b="1" dirty="0">
                <a:solidFill>
                  <a:schemeClr val="bg1"/>
                </a:solidFill>
                <a:effectLst/>
                <a:latin typeface="微软雅黑" panose="020B0503020204020204" pitchFamily="34" charset="-122"/>
                <a:ea typeface="微软雅黑" panose="020B0503020204020204" pitchFamily="34" charset="-122"/>
              </a:rPr>
              <a:t>目录</a:t>
            </a:r>
          </a:p>
        </p:txBody>
      </p:sp>
      <p:sp>
        <p:nvSpPr>
          <p:cNvPr id="8" name="文本框 7"/>
          <p:cNvSpPr txBox="1"/>
          <p:nvPr/>
        </p:nvSpPr>
        <p:spPr>
          <a:xfrm>
            <a:off x="-1" y="3556441"/>
            <a:ext cx="3225297" cy="707886"/>
          </a:xfrm>
          <a:prstGeom prst="rect">
            <a:avLst/>
          </a:prstGeom>
          <a:noFill/>
        </p:spPr>
        <p:txBody>
          <a:bodyPr wrap="square" rtlCol="0">
            <a:spAutoFit/>
          </a:bodyPr>
          <a:lstStyle/>
          <a:p>
            <a:pPr algn="r"/>
            <a:r>
              <a:rPr lang="en-US" altLang="zh-CN"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rPr>
              <a:t>CONTENTS</a:t>
            </a:r>
            <a:endParaRPr lang="zh-CN" altLang="en-US" sz="4000" b="1" dirty="0">
              <a:solidFill>
                <a:schemeClr val="bg1"/>
              </a:solidFill>
              <a:effectLst/>
              <a:latin typeface="Times New Roman" panose="02020603050405020304" pitchFamily="18" charset="0"/>
              <a:ea typeface="微软雅黑" panose="020B0503020204020204" pitchFamily="34" charset="-122"/>
              <a:cs typeface="Times New Roman" panose="02020603050405020304" pitchFamily="18" charset="0"/>
            </a:endParaRPr>
          </a:p>
        </p:txBody>
      </p:sp>
      <p:grpSp>
        <p:nvGrpSpPr>
          <p:cNvPr id="70" name="组合 69"/>
          <p:cNvGrpSpPr/>
          <p:nvPr/>
        </p:nvGrpSpPr>
        <p:grpSpPr>
          <a:xfrm>
            <a:off x="3945299" y="1365555"/>
            <a:ext cx="3344869" cy="828000"/>
            <a:chOff x="3909356" y="1685526"/>
            <a:chExt cx="3344869" cy="828000"/>
          </a:xfrm>
        </p:grpSpPr>
        <p:sp>
          <p:nvSpPr>
            <p:cNvPr id="19" name="文本框 18"/>
            <p:cNvSpPr txBox="1"/>
            <p:nvPr/>
          </p:nvSpPr>
          <p:spPr>
            <a:xfrm>
              <a:off x="4859367" y="1820822"/>
              <a:ext cx="2394858" cy="523220"/>
            </a:xfrm>
            <a:prstGeom prst="rect">
              <a:avLst/>
            </a:prstGeom>
            <a:noFill/>
          </p:spPr>
          <p:txBody>
            <a:bodyPr wrap="square" rtlCol="0">
              <a:spAutoFit/>
            </a:bodyPr>
            <a:lstStyle/>
            <a:p>
              <a:r>
                <a:rPr lang="zh-CN" altLang="en-US" sz="2800" b="1" dirty="0">
                  <a:latin typeface="微软雅黑" panose="020B0503020204020204" pitchFamily="34" charset="-122"/>
                </a:rPr>
                <a:t>综合设计目的</a:t>
              </a:r>
            </a:p>
          </p:txBody>
        </p:sp>
        <p:grpSp>
          <p:nvGrpSpPr>
            <p:cNvPr id="69" name="组合 68"/>
            <p:cNvGrpSpPr/>
            <p:nvPr/>
          </p:nvGrpSpPr>
          <p:grpSpPr>
            <a:xfrm>
              <a:off x="3909356" y="1685526"/>
              <a:ext cx="828000" cy="828000"/>
              <a:chOff x="3909356" y="1685526"/>
              <a:chExt cx="828000" cy="828000"/>
            </a:xfrm>
          </p:grpSpPr>
          <p:sp>
            <p:nvSpPr>
              <p:cNvPr id="17" name="文本框 16"/>
              <p:cNvSpPr txBox="1"/>
              <p:nvPr/>
            </p:nvSpPr>
            <p:spPr>
              <a:xfrm>
                <a:off x="3909356" y="1745583"/>
                <a:ext cx="828000" cy="707886"/>
              </a:xfrm>
              <a:prstGeom prst="rect">
                <a:avLst/>
              </a:prstGeom>
              <a:noFill/>
              <a:ln>
                <a:noFill/>
              </a:ln>
            </p:spPr>
            <p:txBody>
              <a:bodyPr wrap="square" rtlCol="0">
                <a:spAutoFit/>
              </a:bodyPr>
              <a:lstStyle/>
              <a:p>
                <a:pPr algn="ctr"/>
                <a:r>
                  <a:rPr lang="en-US" altLang="zh-CN" sz="4000" b="1" dirty="0">
                    <a:solidFill>
                      <a:schemeClr val="accent1"/>
                    </a:solidFill>
                    <a:latin typeface="微软雅黑" panose="020B0503020204020204" pitchFamily="34" charset="-122"/>
                    <a:ea typeface="微软雅黑" panose="020B0503020204020204" pitchFamily="34" charset="-122"/>
                  </a:rPr>
                  <a:t>01</a:t>
                </a:r>
              </a:p>
            </p:txBody>
          </p:sp>
          <p:sp>
            <p:nvSpPr>
              <p:cNvPr id="32" name="矩形 31"/>
              <p:cNvSpPr/>
              <p:nvPr/>
            </p:nvSpPr>
            <p:spPr>
              <a:xfrm>
                <a:off x="3909356"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1" name="组合 70"/>
          <p:cNvGrpSpPr/>
          <p:nvPr/>
        </p:nvGrpSpPr>
        <p:grpSpPr>
          <a:xfrm>
            <a:off x="8134913" y="1348461"/>
            <a:ext cx="3416755" cy="828000"/>
            <a:chOff x="8098970" y="1685526"/>
            <a:chExt cx="3416755" cy="828000"/>
          </a:xfrm>
        </p:grpSpPr>
        <p:sp>
          <p:nvSpPr>
            <p:cNvPr id="13" name="文本框 12"/>
            <p:cNvSpPr txBox="1"/>
            <p:nvPr/>
          </p:nvSpPr>
          <p:spPr>
            <a:xfrm>
              <a:off x="9120867" y="1855010"/>
              <a:ext cx="2394858"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grpSp>
          <p:nvGrpSpPr>
            <p:cNvPr id="64" name="组合 63"/>
            <p:cNvGrpSpPr/>
            <p:nvPr/>
          </p:nvGrpSpPr>
          <p:grpSpPr>
            <a:xfrm>
              <a:off x="8098970" y="1685526"/>
              <a:ext cx="899886" cy="828000"/>
              <a:chOff x="8098970" y="1685526"/>
              <a:chExt cx="899886" cy="828000"/>
            </a:xfrm>
          </p:grpSpPr>
          <p:sp>
            <p:nvSpPr>
              <p:cNvPr id="11" name="文本框 10"/>
              <p:cNvSpPr txBox="1"/>
              <p:nvPr/>
            </p:nvSpPr>
            <p:spPr>
              <a:xfrm>
                <a:off x="8098970" y="1714806"/>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02</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33" name="矩形 32"/>
              <p:cNvSpPr/>
              <p:nvPr/>
            </p:nvSpPr>
            <p:spPr>
              <a:xfrm>
                <a:off x="8134913" y="1685526"/>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3" name="组合 72"/>
          <p:cNvGrpSpPr/>
          <p:nvPr/>
        </p:nvGrpSpPr>
        <p:grpSpPr>
          <a:xfrm>
            <a:off x="3909356" y="2934969"/>
            <a:ext cx="3380812" cy="828000"/>
            <a:chOff x="3873413" y="3203903"/>
            <a:chExt cx="3380812" cy="828000"/>
          </a:xfrm>
        </p:grpSpPr>
        <p:sp>
          <p:nvSpPr>
            <p:cNvPr id="55" name="文本框 54"/>
            <p:cNvSpPr txBox="1"/>
            <p:nvPr/>
          </p:nvSpPr>
          <p:spPr>
            <a:xfrm>
              <a:off x="4859367" y="3354589"/>
              <a:ext cx="2394858" cy="523220"/>
            </a:xfrm>
            <a:prstGeom prst="rect">
              <a:avLst/>
            </a:prstGeom>
            <a:noFill/>
          </p:spPr>
          <p:txBody>
            <a:bodyPr wrap="square" rtlCol="0">
              <a:spAutoFit/>
            </a:bodyPr>
            <a:lstStyle/>
            <a:p>
              <a:r>
                <a:rPr lang="zh-CN" altLang="en-US" sz="2800" b="1" dirty="0">
                  <a:latin typeface="微软雅黑" panose="020B0503020204020204" pitchFamily="34" charset="-122"/>
                </a:rPr>
                <a:t>综合设计结果</a:t>
              </a:r>
            </a:p>
          </p:txBody>
        </p:sp>
        <p:grpSp>
          <p:nvGrpSpPr>
            <p:cNvPr id="68" name="组合 67"/>
            <p:cNvGrpSpPr/>
            <p:nvPr/>
          </p:nvGrpSpPr>
          <p:grpSpPr>
            <a:xfrm>
              <a:off x="3873413" y="3203903"/>
              <a:ext cx="899886" cy="828000"/>
              <a:chOff x="3873413" y="3203903"/>
              <a:chExt cx="899886" cy="828000"/>
            </a:xfrm>
          </p:grpSpPr>
          <p:sp>
            <p:nvSpPr>
              <p:cNvPr id="57" name="文本框 56"/>
              <p:cNvSpPr txBox="1"/>
              <p:nvPr/>
            </p:nvSpPr>
            <p:spPr>
              <a:xfrm>
                <a:off x="3873413" y="3233183"/>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03</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58" name="矩形 57"/>
              <p:cNvSpPr/>
              <p:nvPr/>
            </p:nvSpPr>
            <p:spPr>
              <a:xfrm>
                <a:off x="3909356"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2" name="组合 71"/>
          <p:cNvGrpSpPr/>
          <p:nvPr/>
        </p:nvGrpSpPr>
        <p:grpSpPr>
          <a:xfrm>
            <a:off x="8134913" y="2925570"/>
            <a:ext cx="3416755" cy="828000"/>
            <a:chOff x="8098970" y="3203903"/>
            <a:chExt cx="3416755" cy="828000"/>
          </a:xfrm>
        </p:grpSpPr>
        <p:sp>
          <p:nvSpPr>
            <p:cNvPr id="60" name="文本框 59"/>
            <p:cNvSpPr txBox="1"/>
            <p:nvPr/>
          </p:nvSpPr>
          <p:spPr>
            <a:xfrm>
              <a:off x="9120867" y="3363988"/>
              <a:ext cx="2394858" cy="523220"/>
            </a:xfrm>
            <a:prstGeom prst="rect">
              <a:avLst/>
            </a:prstGeom>
            <a:noFill/>
          </p:spPr>
          <p:txBody>
            <a:bodyPr wrap="square" rtlCol="0">
              <a:spAutoFit/>
            </a:bodyPr>
            <a:lstStyle/>
            <a:p>
              <a:r>
                <a:rPr lang="zh-CN" altLang="en-US" sz="2800" b="1" dirty="0">
                  <a:latin typeface="微软雅黑" panose="020B0503020204020204" pitchFamily="34" charset="-122"/>
                </a:rPr>
                <a:t>收获与体会</a:t>
              </a:r>
            </a:p>
          </p:txBody>
        </p:sp>
        <p:grpSp>
          <p:nvGrpSpPr>
            <p:cNvPr id="65" name="组合 64"/>
            <p:cNvGrpSpPr/>
            <p:nvPr/>
          </p:nvGrpSpPr>
          <p:grpSpPr>
            <a:xfrm>
              <a:off x="8098970" y="3203903"/>
              <a:ext cx="899886" cy="828000"/>
              <a:chOff x="8098970" y="3203903"/>
              <a:chExt cx="899886" cy="828000"/>
            </a:xfrm>
          </p:grpSpPr>
          <p:sp>
            <p:nvSpPr>
              <p:cNvPr id="62" name="文本框 61"/>
              <p:cNvSpPr txBox="1"/>
              <p:nvPr/>
            </p:nvSpPr>
            <p:spPr>
              <a:xfrm>
                <a:off x="8098970" y="3233183"/>
                <a:ext cx="899886" cy="769441"/>
              </a:xfrm>
              <a:prstGeom prst="rect">
                <a:avLst/>
              </a:prstGeom>
              <a:noFill/>
            </p:spPr>
            <p:txBody>
              <a:bodyPr wrap="square" rtlCol="0">
                <a:spAutoFit/>
              </a:bodyPr>
              <a:lstStyle/>
              <a:p>
                <a:pPr algn="ctr"/>
                <a:r>
                  <a:rPr lang="en-US" altLang="zh-CN" sz="4400" b="1" dirty="0">
                    <a:solidFill>
                      <a:schemeClr val="accent1"/>
                    </a:solidFill>
                    <a:latin typeface="微软雅黑" panose="020B0503020204020204" pitchFamily="34" charset="-122"/>
                    <a:ea typeface="微软雅黑" panose="020B0503020204020204" pitchFamily="34" charset="-122"/>
                  </a:rPr>
                  <a:t>04</a:t>
                </a:r>
                <a:endParaRPr lang="zh-CN" altLang="en-US" sz="4400" b="1" dirty="0">
                  <a:solidFill>
                    <a:schemeClr val="accent1"/>
                  </a:solidFill>
                  <a:latin typeface="微软雅黑" panose="020B0503020204020204" pitchFamily="34" charset="-122"/>
                  <a:ea typeface="微软雅黑" panose="020B0503020204020204" pitchFamily="34" charset="-122"/>
                </a:endParaRPr>
              </a:p>
            </p:txBody>
          </p:sp>
          <p:sp>
            <p:nvSpPr>
              <p:cNvPr id="63" name="矩形 62"/>
              <p:cNvSpPr/>
              <p:nvPr/>
            </p:nvSpPr>
            <p:spPr>
              <a:xfrm>
                <a:off x="8134913" y="3203903"/>
                <a:ext cx="828000" cy="8280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47" name="图形 46">
            <a:extLst>
              <a:ext uri="{FF2B5EF4-FFF2-40B4-BE49-F238E27FC236}">
                <a16:creationId xmlns:a16="http://schemas.microsoft.com/office/drawing/2014/main" id="{1B27F9FB-8AB7-4183-A400-069ABD0E783E}"/>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0561" b="-400"/>
          <a:stretch/>
        </p:blipFill>
        <p:spPr>
          <a:xfrm>
            <a:off x="216198" y="65530"/>
            <a:ext cx="1391938" cy="1376663"/>
          </a:xfrm>
          <a:prstGeom prst="rect">
            <a:avLst/>
          </a:prstGeom>
        </p:spPr>
      </p:pic>
    </p:spTree>
    <p:extLst>
      <p:ext uri="{BB962C8B-B14F-4D97-AF65-F5344CB8AC3E}">
        <p14:creationId xmlns:p14="http://schemas.microsoft.com/office/powerpoint/2010/main" val="23701338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 presetClass="entr" presetSubtype="2" fill="hold" nodeType="withEffect" p14:presetBounceEnd="40000">
                                      <p:stCondLst>
                                        <p:cond delay="300"/>
                                      </p:stCondLst>
                                      <p:childTnLst>
                                        <p:set>
                                          <p:cBhvr>
                                            <p:cTn id="9" dur="1" fill="hold">
                                              <p:stCondLst>
                                                <p:cond delay="0"/>
                                              </p:stCondLst>
                                            </p:cTn>
                                            <p:tgtEl>
                                              <p:spTgt spid="70"/>
                                            </p:tgtEl>
                                            <p:attrNameLst>
                                              <p:attrName>style.visibility</p:attrName>
                                            </p:attrNameLst>
                                          </p:cBhvr>
                                          <p:to>
                                            <p:strVal val="visible"/>
                                          </p:to>
                                        </p:set>
                                        <p:anim calcmode="lin" valueType="num" p14:bounceEnd="40000">
                                          <p:cBhvr additive="base">
                                            <p:cTn id="10" dur="500" fill="hold"/>
                                            <p:tgtEl>
                                              <p:spTgt spid="70"/>
                                            </p:tgtEl>
                                            <p:attrNameLst>
                                              <p:attrName>ppt_x</p:attrName>
                                            </p:attrNameLst>
                                          </p:cBhvr>
                                          <p:tavLst>
                                            <p:tav tm="0">
                                              <p:val>
                                                <p:strVal val="1+#ppt_w/2"/>
                                              </p:val>
                                            </p:tav>
                                            <p:tav tm="100000">
                                              <p:val>
                                                <p:strVal val="#ppt_x"/>
                                              </p:val>
                                            </p:tav>
                                          </p:tavLst>
                                        </p:anim>
                                        <p:anim calcmode="lin" valueType="num" p14:bounceEnd="40000">
                                          <p:cBhvr additive="base">
                                            <p:cTn id="11" dur="500" fill="hold"/>
                                            <p:tgtEl>
                                              <p:spTgt spid="7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14:presetBounceEnd="40000">
                                      <p:stCondLst>
                                        <p:cond delay="600"/>
                                      </p:stCondLst>
                                      <p:childTnLst>
                                        <p:set>
                                          <p:cBhvr>
                                            <p:cTn id="13" dur="1" fill="hold">
                                              <p:stCondLst>
                                                <p:cond delay="0"/>
                                              </p:stCondLst>
                                            </p:cTn>
                                            <p:tgtEl>
                                              <p:spTgt spid="71"/>
                                            </p:tgtEl>
                                            <p:attrNameLst>
                                              <p:attrName>style.visibility</p:attrName>
                                            </p:attrNameLst>
                                          </p:cBhvr>
                                          <p:to>
                                            <p:strVal val="visible"/>
                                          </p:to>
                                        </p:set>
                                        <p:anim calcmode="lin" valueType="num" p14:bounceEnd="40000">
                                          <p:cBhvr additive="base">
                                            <p:cTn id="14" dur="500" fill="hold"/>
                                            <p:tgtEl>
                                              <p:spTgt spid="71"/>
                                            </p:tgtEl>
                                            <p:attrNameLst>
                                              <p:attrName>ppt_x</p:attrName>
                                            </p:attrNameLst>
                                          </p:cBhvr>
                                          <p:tavLst>
                                            <p:tav tm="0">
                                              <p:val>
                                                <p:strVal val="1+#ppt_w/2"/>
                                              </p:val>
                                            </p:tav>
                                            <p:tav tm="100000">
                                              <p:val>
                                                <p:strVal val="#ppt_x"/>
                                              </p:val>
                                            </p:tav>
                                          </p:tavLst>
                                        </p:anim>
                                        <p:anim calcmode="lin" valueType="num" p14:bounceEnd="40000">
                                          <p:cBhvr additive="base">
                                            <p:cTn id="15" dur="500" fill="hold"/>
                                            <p:tgtEl>
                                              <p:spTgt spid="7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14:presetBounceEnd="40000">
                                      <p:stCondLst>
                                        <p:cond delay="900"/>
                                      </p:stCondLst>
                                      <p:childTnLst>
                                        <p:set>
                                          <p:cBhvr>
                                            <p:cTn id="17" dur="1" fill="hold">
                                              <p:stCondLst>
                                                <p:cond delay="0"/>
                                              </p:stCondLst>
                                            </p:cTn>
                                            <p:tgtEl>
                                              <p:spTgt spid="73"/>
                                            </p:tgtEl>
                                            <p:attrNameLst>
                                              <p:attrName>style.visibility</p:attrName>
                                            </p:attrNameLst>
                                          </p:cBhvr>
                                          <p:to>
                                            <p:strVal val="visible"/>
                                          </p:to>
                                        </p:set>
                                        <p:anim calcmode="lin" valueType="num" p14:bounceEnd="40000">
                                          <p:cBhvr additive="base">
                                            <p:cTn id="18" dur="500" fill="hold"/>
                                            <p:tgtEl>
                                              <p:spTgt spid="73"/>
                                            </p:tgtEl>
                                            <p:attrNameLst>
                                              <p:attrName>ppt_x</p:attrName>
                                            </p:attrNameLst>
                                          </p:cBhvr>
                                          <p:tavLst>
                                            <p:tav tm="0">
                                              <p:val>
                                                <p:strVal val="1+#ppt_w/2"/>
                                              </p:val>
                                            </p:tav>
                                            <p:tav tm="100000">
                                              <p:val>
                                                <p:strVal val="#ppt_x"/>
                                              </p:val>
                                            </p:tav>
                                          </p:tavLst>
                                        </p:anim>
                                        <p:anim calcmode="lin" valueType="num" p14:bounceEnd="40000">
                                          <p:cBhvr additive="base">
                                            <p:cTn id="19" dur="500" fill="hold"/>
                                            <p:tgtEl>
                                              <p:spTgt spid="7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14:presetBounceEnd="40000">
                                      <p:stCondLst>
                                        <p:cond delay="1200"/>
                                      </p:stCondLst>
                                      <p:childTnLst>
                                        <p:set>
                                          <p:cBhvr>
                                            <p:cTn id="21" dur="1" fill="hold">
                                              <p:stCondLst>
                                                <p:cond delay="0"/>
                                              </p:stCondLst>
                                            </p:cTn>
                                            <p:tgtEl>
                                              <p:spTgt spid="72"/>
                                            </p:tgtEl>
                                            <p:attrNameLst>
                                              <p:attrName>style.visibility</p:attrName>
                                            </p:attrNameLst>
                                          </p:cBhvr>
                                          <p:to>
                                            <p:strVal val="visible"/>
                                          </p:to>
                                        </p:set>
                                        <p:anim calcmode="lin" valueType="num" p14:bounceEnd="40000">
                                          <p:cBhvr additive="base">
                                            <p:cTn id="22" dur="500" fill="hold"/>
                                            <p:tgtEl>
                                              <p:spTgt spid="72"/>
                                            </p:tgtEl>
                                            <p:attrNameLst>
                                              <p:attrName>ppt_x</p:attrName>
                                            </p:attrNameLst>
                                          </p:cBhvr>
                                          <p:tavLst>
                                            <p:tav tm="0">
                                              <p:val>
                                                <p:strVal val="1+#ppt_w/2"/>
                                              </p:val>
                                            </p:tav>
                                            <p:tav tm="100000">
                                              <p:val>
                                                <p:strVal val="#ppt_x"/>
                                              </p:val>
                                            </p:tav>
                                          </p:tavLst>
                                        </p:anim>
                                        <p:anim calcmode="lin" valueType="num" p14:bounceEnd="40000">
                                          <p:cBhvr additive="base">
                                            <p:cTn id="23" dur="500" fill="hold"/>
                                            <p:tgtEl>
                                              <p:spTgt spid="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 presetClass="entr" presetSubtype="2" fill="hold" nodeType="withEffect">
                                      <p:stCondLst>
                                        <p:cond delay="300"/>
                                      </p:stCondLst>
                                      <p:childTnLst>
                                        <p:set>
                                          <p:cBhvr>
                                            <p:cTn id="9" dur="1" fill="hold">
                                              <p:stCondLst>
                                                <p:cond delay="0"/>
                                              </p:stCondLst>
                                            </p:cTn>
                                            <p:tgtEl>
                                              <p:spTgt spid="70"/>
                                            </p:tgtEl>
                                            <p:attrNameLst>
                                              <p:attrName>style.visibility</p:attrName>
                                            </p:attrNameLst>
                                          </p:cBhvr>
                                          <p:to>
                                            <p:strVal val="visible"/>
                                          </p:to>
                                        </p:set>
                                        <p:anim calcmode="lin" valueType="num">
                                          <p:cBhvr additive="base">
                                            <p:cTn id="10" dur="500" fill="hold"/>
                                            <p:tgtEl>
                                              <p:spTgt spid="70"/>
                                            </p:tgtEl>
                                            <p:attrNameLst>
                                              <p:attrName>ppt_x</p:attrName>
                                            </p:attrNameLst>
                                          </p:cBhvr>
                                          <p:tavLst>
                                            <p:tav tm="0">
                                              <p:val>
                                                <p:strVal val="1+#ppt_w/2"/>
                                              </p:val>
                                            </p:tav>
                                            <p:tav tm="100000">
                                              <p:val>
                                                <p:strVal val="#ppt_x"/>
                                              </p:val>
                                            </p:tav>
                                          </p:tavLst>
                                        </p:anim>
                                        <p:anim calcmode="lin" valueType="num">
                                          <p:cBhvr additive="base">
                                            <p:cTn id="11" dur="500" fill="hold"/>
                                            <p:tgtEl>
                                              <p:spTgt spid="70"/>
                                            </p:tgtEl>
                                            <p:attrNameLst>
                                              <p:attrName>ppt_y</p:attrName>
                                            </p:attrNameLst>
                                          </p:cBhvr>
                                          <p:tavLst>
                                            <p:tav tm="0">
                                              <p:val>
                                                <p:strVal val="#ppt_y"/>
                                              </p:val>
                                            </p:tav>
                                            <p:tav tm="100000">
                                              <p:val>
                                                <p:strVal val="#ppt_y"/>
                                              </p:val>
                                            </p:tav>
                                          </p:tavLst>
                                        </p:anim>
                                      </p:childTnLst>
                                    </p:cTn>
                                  </p:par>
                                  <p:par>
                                    <p:cTn id="12" presetID="2" presetClass="entr" presetSubtype="2" fill="hold" nodeType="withEffect">
                                      <p:stCondLst>
                                        <p:cond delay="600"/>
                                      </p:stCondLst>
                                      <p:childTnLst>
                                        <p:set>
                                          <p:cBhvr>
                                            <p:cTn id="13" dur="1" fill="hold">
                                              <p:stCondLst>
                                                <p:cond delay="0"/>
                                              </p:stCondLst>
                                            </p:cTn>
                                            <p:tgtEl>
                                              <p:spTgt spid="71"/>
                                            </p:tgtEl>
                                            <p:attrNameLst>
                                              <p:attrName>style.visibility</p:attrName>
                                            </p:attrNameLst>
                                          </p:cBhvr>
                                          <p:to>
                                            <p:strVal val="visible"/>
                                          </p:to>
                                        </p:set>
                                        <p:anim calcmode="lin" valueType="num">
                                          <p:cBhvr additive="base">
                                            <p:cTn id="14" dur="500" fill="hold"/>
                                            <p:tgtEl>
                                              <p:spTgt spid="71"/>
                                            </p:tgtEl>
                                            <p:attrNameLst>
                                              <p:attrName>ppt_x</p:attrName>
                                            </p:attrNameLst>
                                          </p:cBhvr>
                                          <p:tavLst>
                                            <p:tav tm="0">
                                              <p:val>
                                                <p:strVal val="1+#ppt_w/2"/>
                                              </p:val>
                                            </p:tav>
                                            <p:tav tm="100000">
                                              <p:val>
                                                <p:strVal val="#ppt_x"/>
                                              </p:val>
                                            </p:tav>
                                          </p:tavLst>
                                        </p:anim>
                                        <p:anim calcmode="lin" valueType="num">
                                          <p:cBhvr additive="base">
                                            <p:cTn id="15" dur="500" fill="hold"/>
                                            <p:tgtEl>
                                              <p:spTgt spid="71"/>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900"/>
                                      </p:stCondLst>
                                      <p:childTnLst>
                                        <p:set>
                                          <p:cBhvr>
                                            <p:cTn id="17" dur="1" fill="hold">
                                              <p:stCondLst>
                                                <p:cond delay="0"/>
                                              </p:stCondLst>
                                            </p:cTn>
                                            <p:tgtEl>
                                              <p:spTgt spid="73"/>
                                            </p:tgtEl>
                                            <p:attrNameLst>
                                              <p:attrName>style.visibility</p:attrName>
                                            </p:attrNameLst>
                                          </p:cBhvr>
                                          <p:to>
                                            <p:strVal val="visible"/>
                                          </p:to>
                                        </p:set>
                                        <p:anim calcmode="lin" valueType="num">
                                          <p:cBhvr additive="base">
                                            <p:cTn id="18" dur="500" fill="hold"/>
                                            <p:tgtEl>
                                              <p:spTgt spid="73"/>
                                            </p:tgtEl>
                                            <p:attrNameLst>
                                              <p:attrName>ppt_x</p:attrName>
                                            </p:attrNameLst>
                                          </p:cBhvr>
                                          <p:tavLst>
                                            <p:tav tm="0">
                                              <p:val>
                                                <p:strVal val="1+#ppt_w/2"/>
                                              </p:val>
                                            </p:tav>
                                            <p:tav tm="100000">
                                              <p:val>
                                                <p:strVal val="#ppt_x"/>
                                              </p:val>
                                            </p:tav>
                                          </p:tavLst>
                                        </p:anim>
                                        <p:anim calcmode="lin" valueType="num">
                                          <p:cBhvr additive="base">
                                            <p:cTn id="19" dur="500" fill="hold"/>
                                            <p:tgtEl>
                                              <p:spTgt spid="7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1200"/>
                                      </p:stCondLst>
                                      <p:childTnLst>
                                        <p:set>
                                          <p:cBhvr>
                                            <p:cTn id="21" dur="1" fill="hold">
                                              <p:stCondLst>
                                                <p:cond delay="0"/>
                                              </p:stCondLst>
                                            </p:cTn>
                                            <p:tgtEl>
                                              <p:spTgt spid="72"/>
                                            </p:tgtEl>
                                            <p:attrNameLst>
                                              <p:attrName>style.visibility</p:attrName>
                                            </p:attrNameLst>
                                          </p:cBhvr>
                                          <p:to>
                                            <p:strVal val="visible"/>
                                          </p:to>
                                        </p:set>
                                        <p:anim calcmode="lin" valueType="num">
                                          <p:cBhvr additive="base">
                                            <p:cTn id="22" dur="500" fill="hold"/>
                                            <p:tgtEl>
                                              <p:spTgt spid="72"/>
                                            </p:tgtEl>
                                            <p:attrNameLst>
                                              <p:attrName>ppt_x</p:attrName>
                                            </p:attrNameLst>
                                          </p:cBhvr>
                                          <p:tavLst>
                                            <p:tav tm="0">
                                              <p:val>
                                                <p:strVal val="1+#ppt_w/2"/>
                                              </p:val>
                                            </p:tav>
                                            <p:tav tm="100000">
                                              <p:val>
                                                <p:strVal val="#ppt_x"/>
                                              </p:val>
                                            </p:tav>
                                          </p:tavLst>
                                        </p:anim>
                                        <p:anim calcmode="lin" valueType="num">
                                          <p:cBhvr additive="base">
                                            <p:cTn id="23" dur="500" fill="hold"/>
                                            <p:tgtEl>
                                              <p:spTgt spid="72"/>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1500"/>
                                      </p:stCondLst>
                                      <p:childTnLst>
                                        <p:set>
                                          <p:cBhvr>
                                            <p:cTn id="25" dur="1" fill="hold">
                                              <p:stCondLst>
                                                <p:cond delay="0"/>
                                              </p:stCondLst>
                                            </p:cTn>
                                            <p:tgtEl>
                                              <p:spTgt spid="75"/>
                                            </p:tgtEl>
                                            <p:attrNameLst>
                                              <p:attrName>style.visibility</p:attrName>
                                            </p:attrNameLst>
                                          </p:cBhvr>
                                          <p:to>
                                            <p:strVal val="visible"/>
                                          </p:to>
                                        </p:set>
                                        <p:anim calcmode="lin" valueType="num">
                                          <p:cBhvr additive="base">
                                            <p:cTn id="26" dur="500" fill="hold"/>
                                            <p:tgtEl>
                                              <p:spTgt spid="75"/>
                                            </p:tgtEl>
                                            <p:attrNameLst>
                                              <p:attrName>ppt_x</p:attrName>
                                            </p:attrNameLst>
                                          </p:cBhvr>
                                          <p:tavLst>
                                            <p:tav tm="0">
                                              <p:val>
                                                <p:strVal val="1+#ppt_w/2"/>
                                              </p:val>
                                            </p:tav>
                                            <p:tav tm="100000">
                                              <p:val>
                                                <p:strVal val="#ppt_x"/>
                                              </p:val>
                                            </p:tav>
                                          </p:tavLst>
                                        </p:anim>
                                        <p:anim calcmode="lin" valueType="num">
                                          <p:cBhvr additive="base">
                                            <p:cTn id="27" dur="500" fill="hold"/>
                                            <p:tgtEl>
                                              <p:spTgt spid="7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1800"/>
                                      </p:stCondLst>
                                      <p:childTnLst>
                                        <p:set>
                                          <p:cBhvr>
                                            <p:cTn id="29" dur="1" fill="hold">
                                              <p:stCondLst>
                                                <p:cond delay="0"/>
                                              </p:stCondLst>
                                            </p:cTn>
                                            <p:tgtEl>
                                              <p:spTgt spid="74"/>
                                            </p:tgtEl>
                                            <p:attrNameLst>
                                              <p:attrName>style.visibility</p:attrName>
                                            </p:attrNameLst>
                                          </p:cBhvr>
                                          <p:to>
                                            <p:strVal val="visible"/>
                                          </p:to>
                                        </p:set>
                                        <p:anim calcmode="lin" valueType="num">
                                          <p:cBhvr additive="base">
                                            <p:cTn id="30" dur="500" fill="hold"/>
                                            <p:tgtEl>
                                              <p:spTgt spid="74"/>
                                            </p:tgtEl>
                                            <p:attrNameLst>
                                              <p:attrName>ppt_x</p:attrName>
                                            </p:attrNameLst>
                                          </p:cBhvr>
                                          <p:tavLst>
                                            <p:tav tm="0">
                                              <p:val>
                                                <p:strVal val="1+#ppt_w/2"/>
                                              </p:val>
                                            </p:tav>
                                            <p:tav tm="100000">
                                              <p:val>
                                                <p:strVal val="#ppt_x"/>
                                              </p:val>
                                            </p:tav>
                                          </p:tavLst>
                                        </p:anim>
                                        <p:anim calcmode="lin" valueType="num">
                                          <p:cBhvr additive="base">
                                            <p:cTn id="31" dur="500" fill="hold"/>
                                            <p:tgtEl>
                                              <p:spTgt spid="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825731" y="293378"/>
            <a:ext cx="5425441"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20</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9" name="文本框 8">
            <a:extLst>
              <a:ext uri="{FF2B5EF4-FFF2-40B4-BE49-F238E27FC236}">
                <a16:creationId xmlns:a16="http://schemas.microsoft.com/office/drawing/2014/main" id="{BE9D5D6F-5643-4A6A-A028-5590EAA4CFA5}"/>
              </a:ext>
            </a:extLst>
          </p:cNvPr>
          <p:cNvSpPr txBox="1"/>
          <p:nvPr/>
        </p:nvSpPr>
        <p:spPr>
          <a:xfrm>
            <a:off x="8672946" y="5723629"/>
            <a:ext cx="3519054" cy="646331"/>
          </a:xfrm>
          <a:prstGeom prst="rect">
            <a:avLst/>
          </a:prstGeom>
          <a:noFill/>
        </p:spPr>
        <p:txBody>
          <a:bodyPr wrap="square">
            <a:spAutoFit/>
          </a:bodyPr>
          <a:lstStyle/>
          <a:p>
            <a:br>
              <a:rPr lang="zh-CN" altLang="en-US" dirty="0"/>
            </a:br>
            <a:endParaRPr lang="zh-CN" altLang="en-US" dirty="0"/>
          </a:p>
        </p:txBody>
      </p:sp>
      <p:sp>
        <p:nvSpPr>
          <p:cNvPr id="15" name="文本框 14">
            <a:extLst>
              <a:ext uri="{FF2B5EF4-FFF2-40B4-BE49-F238E27FC236}">
                <a16:creationId xmlns:a16="http://schemas.microsoft.com/office/drawing/2014/main" id="{24FF4E3C-1682-46CE-B8CE-FB192D98AD07}"/>
              </a:ext>
            </a:extLst>
          </p:cNvPr>
          <p:cNvSpPr txBox="1"/>
          <p:nvPr/>
        </p:nvSpPr>
        <p:spPr>
          <a:xfrm>
            <a:off x="1163781" y="1555695"/>
            <a:ext cx="8606444" cy="867289"/>
          </a:xfrm>
          <a:prstGeom prst="rect">
            <a:avLst/>
          </a:prstGeom>
          <a:noFill/>
        </p:spPr>
        <p:txBody>
          <a:bodyPr wrap="square">
            <a:spAutoFit/>
          </a:bodyPr>
          <a:lstStyle/>
          <a:p>
            <a:pPr>
              <a:lnSpc>
                <a:spcPct val="150000"/>
              </a:lnSpc>
            </a:pPr>
            <a:br>
              <a:rPr lang="zh-CN" altLang="en-US" dirty="0"/>
            </a:br>
            <a:endParaRPr lang="zh-CN" altLang="en-US" dirty="0"/>
          </a:p>
        </p:txBody>
      </p:sp>
      <p:pic>
        <p:nvPicPr>
          <p:cNvPr id="3" name="图片 2">
            <a:extLst>
              <a:ext uri="{FF2B5EF4-FFF2-40B4-BE49-F238E27FC236}">
                <a16:creationId xmlns:a16="http://schemas.microsoft.com/office/drawing/2014/main" id="{0AAB1478-9A52-4EE7-B392-363208CD6A83}"/>
              </a:ext>
            </a:extLst>
          </p:cNvPr>
          <p:cNvPicPr>
            <a:picLocks noChangeAspect="1"/>
          </p:cNvPicPr>
          <p:nvPr/>
        </p:nvPicPr>
        <p:blipFill>
          <a:blip r:embed="rId5"/>
          <a:stretch>
            <a:fillRect/>
          </a:stretch>
        </p:blipFill>
        <p:spPr>
          <a:xfrm>
            <a:off x="3371365" y="238107"/>
            <a:ext cx="3210373" cy="781159"/>
          </a:xfrm>
          <a:prstGeom prst="rect">
            <a:avLst/>
          </a:prstGeom>
        </p:spPr>
      </p:pic>
      <p:pic>
        <p:nvPicPr>
          <p:cNvPr id="6" name="图片 5">
            <a:extLst>
              <a:ext uri="{FF2B5EF4-FFF2-40B4-BE49-F238E27FC236}">
                <a16:creationId xmlns:a16="http://schemas.microsoft.com/office/drawing/2014/main" id="{B5EB3662-34AA-4B21-A977-6A86FECCD844}"/>
              </a:ext>
            </a:extLst>
          </p:cNvPr>
          <p:cNvPicPr>
            <a:picLocks noChangeAspect="1"/>
          </p:cNvPicPr>
          <p:nvPr/>
        </p:nvPicPr>
        <p:blipFill>
          <a:blip r:embed="rId6"/>
          <a:stretch>
            <a:fillRect/>
          </a:stretch>
        </p:blipFill>
        <p:spPr>
          <a:xfrm>
            <a:off x="4976551" y="1555695"/>
            <a:ext cx="6373979" cy="3447432"/>
          </a:xfrm>
          <a:prstGeom prst="rect">
            <a:avLst/>
          </a:prstGeom>
        </p:spPr>
      </p:pic>
      <p:sp>
        <p:nvSpPr>
          <p:cNvPr id="16" name="文本框 15">
            <a:extLst>
              <a:ext uri="{FF2B5EF4-FFF2-40B4-BE49-F238E27FC236}">
                <a16:creationId xmlns:a16="http://schemas.microsoft.com/office/drawing/2014/main" id="{5382968D-45BB-456D-96C9-D1AB351FB5CB}"/>
              </a:ext>
            </a:extLst>
          </p:cNvPr>
          <p:cNvSpPr txBox="1"/>
          <p:nvPr/>
        </p:nvSpPr>
        <p:spPr>
          <a:xfrm>
            <a:off x="825731" y="1516764"/>
            <a:ext cx="3325091" cy="2113784"/>
          </a:xfrm>
          <a:prstGeom prst="rect">
            <a:avLst/>
          </a:prstGeom>
          <a:noFill/>
        </p:spPr>
        <p:txBody>
          <a:bodyPr wrap="square">
            <a:spAutoFit/>
          </a:bodyPr>
          <a:lstStyle/>
          <a:p>
            <a:pPr>
              <a:lnSpc>
                <a:spcPct val="150000"/>
              </a:lnSpc>
            </a:pPr>
            <a:r>
              <a:rPr lang="zh-CN" altLang="en-US" dirty="0"/>
              <a:t>由于已经帧同步过，此时矩阵第一个元素位置即为帧头位置，每隔 </a:t>
            </a:r>
            <a:r>
              <a:rPr lang="en-US" altLang="zh-CN" dirty="0" err="1"/>
              <a:t>UpSampleRate</a:t>
            </a:r>
            <a:r>
              <a:rPr lang="en-US" altLang="zh-CN" dirty="0"/>
              <a:t> </a:t>
            </a:r>
            <a:r>
              <a:rPr lang="zh-CN" altLang="en-US" dirty="0"/>
              <a:t>个数据进行抽样</a:t>
            </a:r>
            <a:r>
              <a:rPr lang="zh-CN" altLang="en-US" sz="1800" b="0" i="0" dirty="0">
                <a:solidFill>
                  <a:srgbClr val="000000"/>
                </a:solidFill>
                <a:effectLst/>
                <a:latin typeface="SimSun" panose="02010600030101010101" pitchFamily="2" charset="-122"/>
                <a:ea typeface="SimSun" panose="02010600030101010101" pitchFamily="2" charset="-122"/>
              </a:rPr>
              <a:t>。</a:t>
            </a:r>
            <a:r>
              <a:rPr lang="zh-CN" altLang="en-US" dirty="0"/>
              <a:t> </a:t>
            </a:r>
            <a:br>
              <a:rPr lang="zh-CN" altLang="en-US" dirty="0"/>
            </a:br>
            <a:endParaRPr lang="zh-CN" altLang="en-US" dirty="0"/>
          </a:p>
        </p:txBody>
      </p:sp>
      <p:sp>
        <p:nvSpPr>
          <p:cNvPr id="19" name="文本框 18">
            <a:extLst>
              <a:ext uri="{FF2B5EF4-FFF2-40B4-BE49-F238E27FC236}">
                <a16:creationId xmlns:a16="http://schemas.microsoft.com/office/drawing/2014/main" id="{707470E1-9E35-49AD-A801-084E90144A36}"/>
              </a:ext>
            </a:extLst>
          </p:cNvPr>
          <p:cNvSpPr txBox="1"/>
          <p:nvPr/>
        </p:nvSpPr>
        <p:spPr>
          <a:xfrm>
            <a:off x="825731" y="3669479"/>
            <a:ext cx="3309352" cy="2113784"/>
          </a:xfrm>
          <a:prstGeom prst="rect">
            <a:avLst/>
          </a:prstGeom>
          <a:noFill/>
        </p:spPr>
        <p:txBody>
          <a:bodyPr wrap="square">
            <a:spAutoFit/>
          </a:bodyPr>
          <a:lstStyle/>
          <a:p>
            <a:pPr>
              <a:lnSpc>
                <a:spcPct val="150000"/>
              </a:lnSpc>
            </a:pPr>
            <a:r>
              <a:rPr lang="zh-CN" altLang="en-US" dirty="0"/>
              <a:t>遍历抽样后的矩阵，当第 </a:t>
            </a:r>
            <a:r>
              <a:rPr lang="en-US" altLang="zh-CN" dirty="0" err="1"/>
              <a:t>i</a:t>
            </a:r>
            <a:r>
              <a:rPr lang="en-US" altLang="zh-CN" dirty="0"/>
              <a:t> </a:t>
            </a:r>
            <a:r>
              <a:rPr lang="zh-CN" altLang="en-US" dirty="0"/>
              <a:t>个值大于最大值 </a:t>
            </a:r>
            <a:r>
              <a:rPr lang="en-US" altLang="zh-CN" dirty="0"/>
              <a:t>0.5 </a:t>
            </a:r>
            <a:r>
              <a:rPr lang="zh-CN" altLang="en-US" dirty="0"/>
              <a:t>倍时，将 </a:t>
            </a:r>
            <a:r>
              <a:rPr lang="en-US" altLang="zh-CN" dirty="0" err="1"/>
              <a:t>judge_data</a:t>
            </a:r>
            <a:r>
              <a:rPr lang="zh-CN" altLang="en-US" dirty="0"/>
              <a:t>第 </a:t>
            </a:r>
            <a:r>
              <a:rPr lang="en-US" altLang="zh-CN" dirty="0" err="1"/>
              <a:t>i</a:t>
            </a:r>
            <a:r>
              <a:rPr lang="en-US" altLang="zh-CN" dirty="0"/>
              <a:t> </a:t>
            </a:r>
            <a:r>
              <a:rPr lang="zh-CN" altLang="en-US" dirty="0"/>
              <a:t>个位置判决为 </a:t>
            </a:r>
            <a:r>
              <a:rPr lang="en-US" altLang="zh-CN" dirty="0"/>
              <a:t>1</a:t>
            </a:r>
            <a:r>
              <a:rPr lang="zh-CN" altLang="en-US" dirty="0"/>
              <a:t>，剩余的全为 </a:t>
            </a:r>
            <a:r>
              <a:rPr lang="en-US" altLang="zh-CN" dirty="0"/>
              <a:t>0</a:t>
            </a:r>
            <a:r>
              <a:rPr lang="zh-CN" altLang="en-US" sz="1800" b="0" i="0" dirty="0">
                <a:solidFill>
                  <a:srgbClr val="000000"/>
                </a:solidFill>
                <a:effectLst/>
                <a:latin typeface="SimSun" panose="02010600030101010101" pitchFamily="2" charset="-122"/>
                <a:ea typeface="SimSun" panose="02010600030101010101" pitchFamily="2" charset="-122"/>
              </a:rPr>
              <a:t>。</a:t>
            </a:r>
            <a:r>
              <a:rPr lang="zh-CN" altLang="en-US" dirty="0"/>
              <a:t> </a:t>
            </a:r>
            <a:br>
              <a:rPr lang="zh-CN" altLang="en-US" dirty="0"/>
            </a:br>
            <a:endParaRPr lang="zh-CN" altLang="en-US" dirty="0"/>
          </a:p>
        </p:txBody>
      </p:sp>
    </p:spTree>
    <p:extLst>
      <p:ext uri="{BB962C8B-B14F-4D97-AF65-F5344CB8AC3E}">
        <p14:creationId xmlns:p14="http://schemas.microsoft.com/office/powerpoint/2010/main" val="170153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21</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13" name="文本框 12">
            <a:extLst>
              <a:ext uri="{FF2B5EF4-FFF2-40B4-BE49-F238E27FC236}">
                <a16:creationId xmlns:a16="http://schemas.microsoft.com/office/drawing/2014/main" id="{4C3FEA47-C009-4742-B9CC-64A88FA0F2DB}"/>
              </a:ext>
            </a:extLst>
          </p:cNvPr>
          <p:cNvSpPr txBox="1"/>
          <p:nvPr/>
        </p:nvSpPr>
        <p:spPr>
          <a:xfrm>
            <a:off x="791338" y="1620423"/>
            <a:ext cx="8653722" cy="646331"/>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汉明码解码：只需要计算校正子，根据校正子的值即可得到是否错码以及错码的位置。</a:t>
            </a:r>
            <a:r>
              <a:rPr lang="zh-CN" altLang="en-US" dirty="0"/>
              <a:t> </a:t>
            </a:r>
            <a:br>
              <a:rPr lang="zh-CN" altLang="en-US" dirty="0"/>
            </a:br>
            <a:endParaRPr lang="zh-CN" altLang="en-US" dirty="0"/>
          </a:p>
        </p:txBody>
      </p:sp>
      <p:pic>
        <p:nvPicPr>
          <p:cNvPr id="5" name="图片 4">
            <a:extLst>
              <a:ext uri="{FF2B5EF4-FFF2-40B4-BE49-F238E27FC236}">
                <a16:creationId xmlns:a16="http://schemas.microsoft.com/office/drawing/2014/main" id="{F1E338AB-3EC1-4F08-AEB4-A46C0879FE15}"/>
              </a:ext>
            </a:extLst>
          </p:cNvPr>
          <p:cNvPicPr>
            <a:picLocks noChangeAspect="1"/>
          </p:cNvPicPr>
          <p:nvPr/>
        </p:nvPicPr>
        <p:blipFill>
          <a:blip r:embed="rId5"/>
          <a:stretch>
            <a:fillRect/>
          </a:stretch>
        </p:blipFill>
        <p:spPr>
          <a:xfrm>
            <a:off x="791338" y="2922438"/>
            <a:ext cx="4645186" cy="2675220"/>
          </a:xfrm>
          <a:prstGeom prst="rect">
            <a:avLst/>
          </a:prstGeom>
        </p:spPr>
      </p:pic>
      <p:sp>
        <p:nvSpPr>
          <p:cNvPr id="19" name="文本框 18">
            <a:extLst>
              <a:ext uri="{FF2B5EF4-FFF2-40B4-BE49-F238E27FC236}">
                <a16:creationId xmlns:a16="http://schemas.microsoft.com/office/drawing/2014/main" id="{85E10215-1E77-495C-BBD4-5289B31100F6}"/>
              </a:ext>
            </a:extLst>
          </p:cNvPr>
          <p:cNvSpPr txBox="1"/>
          <p:nvPr/>
        </p:nvSpPr>
        <p:spPr>
          <a:xfrm>
            <a:off x="2037916" y="2229773"/>
            <a:ext cx="2222269" cy="646331"/>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）汉明码</a:t>
            </a:r>
            <a:r>
              <a:rPr lang="zh-CN" altLang="en-US" dirty="0"/>
              <a:t> </a:t>
            </a:r>
            <a:br>
              <a:rPr lang="zh-CN" altLang="en-US" dirty="0"/>
            </a:br>
            <a:endParaRPr lang="zh-CN" altLang="en-US" dirty="0"/>
          </a:p>
        </p:txBody>
      </p:sp>
      <p:sp>
        <p:nvSpPr>
          <p:cNvPr id="20" name="文本框 19">
            <a:extLst>
              <a:ext uri="{FF2B5EF4-FFF2-40B4-BE49-F238E27FC236}">
                <a16:creationId xmlns:a16="http://schemas.microsoft.com/office/drawing/2014/main" id="{2EB667DA-56AD-4A16-98FF-3F38E4588F7B}"/>
              </a:ext>
            </a:extLst>
          </p:cNvPr>
          <p:cNvSpPr txBox="1"/>
          <p:nvPr/>
        </p:nvSpPr>
        <p:spPr>
          <a:xfrm>
            <a:off x="7708669" y="2229773"/>
            <a:ext cx="2477192" cy="646331"/>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a:t>
            </a:r>
            <a:r>
              <a:rPr lang="en-US" altLang="zh-CN" sz="1800" b="0" i="0" dirty="0">
                <a:solidFill>
                  <a:srgbClr val="000000"/>
                </a:solidFill>
                <a:effectLst/>
                <a:latin typeface="LMRoman10-Regular"/>
              </a:rPr>
              <a:t>12</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8</a:t>
            </a:r>
            <a:r>
              <a:rPr lang="zh-CN" altLang="en-US" sz="1800" b="0" i="0" dirty="0">
                <a:solidFill>
                  <a:srgbClr val="000000"/>
                </a:solidFill>
                <a:effectLst/>
                <a:latin typeface="SimSun" panose="02010600030101010101" pitchFamily="2" charset="-122"/>
                <a:ea typeface="SimSun" panose="02010600030101010101" pitchFamily="2" charset="-122"/>
              </a:rPr>
              <a:t>）汉明码</a:t>
            </a:r>
            <a:r>
              <a:rPr lang="zh-CN" altLang="en-US" dirty="0"/>
              <a:t> </a:t>
            </a:r>
            <a:br>
              <a:rPr lang="zh-CN" altLang="en-US" dirty="0"/>
            </a:br>
            <a:endParaRPr lang="zh-CN" altLang="en-US" dirty="0"/>
          </a:p>
        </p:txBody>
      </p:sp>
      <p:pic>
        <p:nvPicPr>
          <p:cNvPr id="21" name="图片 20">
            <a:extLst>
              <a:ext uri="{FF2B5EF4-FFF2-40B4-BE49-F238E27FC236}">
                <a16:creationId xmlns:a16="http://schemas.microsoft.com/office/drawing/2014/main" id="{23295767-A19D-45F4-B80D-4E3EB0F5CC5F}"/>
              </a:ext>
            </a:extLst>
          </p:cNvPr>
          <p:cNvPicPr>
            <a:picLocks noChangeAspect="1"/>
          </p:cNvPicPr>
          <p:nvPr/>
        </p:nvPicPr>
        <p:blipFill>
          <a:blip r:embed="rId6"/>
          <a:stretch>
            <a:fillRect/>
          </a:stretch>
        </p:blipFill>
        <p:spPr>
          <a:xfrm>
            <a:off x="6466145" y="2678872"/>
            <a:ext cx="4578699" cy="3161172"/>
          </a:xfrm>
          <a:prstGeom prst="rect">
            <a:avLst/>
          </a:prstGeom>
        </p:spPr>
      </p:pic>
      <p:pic>
        <p:nvPicPr>
          <p:cNvPr id="3" name="图片 2">
            <a:extLst>
              <a:ext uri="{FF2B5EF4-FFF2-40B4-BE49-F238E27FC236}">
                <a16:creationId xmlns:a16="http://schemas.microsoft.com/office/drawing/2014/main" id="{284D1112-D030-418A-9C4A-96170F1BF1F7}"/>
              </a:ext>
            </a:extLst>
          </p:cNvPr>
          <p:cNvPicPr>
            <a:picLocks noChangeAspect="1"/>
          </p:cNvPicPr>
          <p:nvPr/>
        </p:nvPicPr>
        <p:blipFill>
          <a:blip r:embed="rId7"/>
          <a:stretch>
            <a:fillRect/>
          </a:stretch>
        </p:blipFill>
        <p:spPr>
          <a:xfrm>
            <a:off x="3287596" y="279076"/>
            <a:ext cx="2581190" cy="1224411"/>
          </a:xfrm>
          <a:prstGeom prst="rect">
            <a:avLst/>
          </a:prstGeom>
        </p:spPr>
      </p:pic>
    </p:spTree>
    <p:extLst>
      <p:ext uri="{BB962C8B-B14F-4D97-AF65-F5344CB8AC3E}">
        <p14:creationId xmlns:p14="http://schemas.microsoft.com/office/powerpoint/2010/main" val="3194540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22</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3" name="图片 2">
            <a:extLst>
              <a:ext uri="{FF2B5EF4-FFF2-40B4-BE49-F238E27FC236}">
                <a16:creationId xmlns:a16="http://schemas.microsoft.com/office/drawing/2014/main" id="{284D1112-D030-418A-9C4A-96170F1BF1F7}"/>
              </a:ext>
            </a:extLst>
          </p:cNvPr>
          <p:cNvPicPr>
            <a:picLocks noChangeAspect="1"/>
          </p:cNvPicPr>
          <p:nvPr/>
        </p:nvPicPr>
        <p:blipFill>
          <a:blip r:embed="rId5"/>
          <a:stretch>
            <a:fillRect/>
          </a:stretch>
        </p:blipFill>
        <p:spPr>
          <a:xfrm>
            <a:off x="3287596" y="279076"/>
            <a:ext cx="2581190" cy="1224411"/>
          </a:xfrm>
          <a:prstGeom prst="rect">
            <a:avLst/>
          </a:prstGeom>
        </p:spPr>
      </p:pic>
      <p:pic>
        <p:nvPicPr>
          <p:cNvPr id="6" name="图片 5">
            <a:extLst>
              <a:ext uri="{FF2B5EF4-FFF2-40B4-BE49-F238E27FC236}">
                <a16:creationId xmlns:a16="http://schemas.microsoft.com/office/drawing/2014/main" id="{7DA36D71-2C69-40B6-950F-308E52A9780F}"/>
              </a:ext>
            </a:extLst>
          </p:cNvPr>
          <p:cNvPicPr>
            <a:picLocks noChangeAspect="1"/>
          </p:cNvPicPr>
          <p:nvPr/>
        </p:nvPicPr>
        <p:blipFill>
          <a:blip r:embed="rId6"/>
          <a:stretch>
            <a:fillRect/>
          </a:stretch>
        </p:blipFill>
        <p:spPr>
          <a:xfrm>
            <a:off x="413078" y="1647646"/>
            <a:ext cx="6730325" cy="4687191"/>
          </a:xfrm>
          <a:prstGeom prst="rect">
            <a:avLst/>
          </a:prstGeom>
        </p:spPr>
      </p:pic>
      <p:sp>
        <p:nvSpPr>
          <p:cNvPr id="14" name="文本框 13">
            <a:extLst>
              <a:ext uri="{FF2B5EF4-FFF2-40B4-BE49-F238E27FC236}">
                <a16:creationId xmlns:a16="http://schemas.microsoft.com/office/drawing/2014/main" id="{AFD2AB01-E0E8-475B-AC2C-535B86D4E301}"/>
              </a:ext>
            </a:extLst>
          </p:cNvPr>
          <p:cNvSpPr txBox="1"/>
          <p:nvPr/>
        </p:nvSpPr>
        <p:spPr>
          <a:xfrm>
            <a:off x="6816437" y="2455057"/>
            <a:ext cx="4294908" cy="1200329"/>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注意，在 </a:t>
            </a:r>
            <a:r>
              <a:rPr lang="en-US" altLang="zh-CN" sz="1800" b="0" i="0" dirty="0" err="1">
                <a:solidFill>
                  <a:srgbClr val="000000"/>
                </a:solidFill>
                <a:effectLst/>
                <a:latin typeface="LMRoman10-Regular"/>
              </a:rPr>
              <a:t>matlab</a:t>
            </a:r>
            <a:r>
              <a:rPr lang="en-US" altLang="zh-CN" sz="1800" b="0" i="0" dirty="0">
                <a:solidFill>
                  <a:srgbClr val="000000"/>
                </a:solidFill>
                <a:effectLst/>
                <a:latin typeface="LMRoman10-Regular"/>
              </a:rPr>
              <a:t> </a:t>
            </a:r>
            <a:r>
              <a:rPr lang="zh-CN" altLang="en-US" sz="1800" b="0" i="0" dirty="0">
                <a:solidFill>
                  <a:srgbClr val="000000"/>
                </a:solidFill>
                <a:effectLst/>
                <a:latin typeface="SimSun" panose="02010600030101010101" pitchFamily="2" charset="-122"/>
                <a:ea typeface="SimSun" panose="02010600030101010101" pitchFamily="2" charset="-122"/>
              </a:rPr>
              <a:t>中，数组下标从 </a:t>
            </a:r>
            <a:r>
              <a:rPr lang="en-US" altLang="zh-CN" sz="1800" b="0" i="0" dirty="0">
                <a:solidFill>
                  <a:srgbClr val="000000"/>
                </a:solidFill>
                <a:effectLst/>
                <a:latin typeface="LMRoman10-Regular"/>
              </a:rPr>
              <a:t>1 </a:t>
            </a:r>
            <a:r>
              <a:rPr lang="zh-CN" altLang="en-US" sz="1800" b="0" i="0" dirty="0">
                <a:solidFill>
                  <a:srgbClr val="000000"/>
                </a:solidFill>
                <a:effectLst/>
                <a:latin typeface="SimSun" panose="02010600030101010101" pitchFamily="2" charset="-122"/>
                <a:ea typeface="SimSun" panose="02010600030101010101" pitchFamily="2" charset="-122"/>
              </a:rPr>
              <a:t>开始，向右依次增大，故 </a:t>
            </a:r>
            <a:r>
              <a:rPr lang="en-US" altLang="zh-CN" sz="1800" b="0" i="1" dirty="0">
                <a:solidFill>
                  <a:srgbClr val="000000"/>
                </a:solidFill>
                <a:effectLst/>
                <a:latin typeface="CMMI10"/>
              </a:rPr>
              <a:t>U</a:t>
            </a:r>
            <a:r>
              <a:rPr lang="en-US" altLang="zh-CN" sz="800" b="0" i="0" dirty="0">
                <a:solidFill>
                  <a:srgbClr val="000000"/>
                </a:solidFill>
                <a:effectLst/>
                <a:latin typeface="CMR7"/>
              </a:rPr>
              <a:t>6</a:t>
            </a:r>
            <a:r>
              <a:rPr lang="en-US" altLang="zh-CN" sz="1800" b="0" i="1" dirty="0">
                <a:solidFill>
                  <a:srgbClr val="000000"/>
                </a:solidFill>
                <a:effectLst/>
                <a:latin typeface="CMMI10"/>
              </a:rPr>
              <a:t>U</a:t>
            </a:r>
            <a:r>
              <a:rPr lang="en-US" altLang="zh-CN" sz="800" b="0" i="0" dirty="0">
                <a:solidFill>
                  <a:srgbClr val="000000"/>
                </a:solidFill>
                <a:effectLst/>
                <a:latin typeface="CMR7"/>
              </a:rPr>
              <a:t>5</a:t>
            </a:r>
            <a:r>
              <a:rPr lang="en-US" altLang="zh-CN" sz="1800" b="0" i="1" dirty="0">
                <a:solidFill>
                  <a:srgbClr val="000000"/>
                </a:solidFill>
                <a:effectLst/>
                <a:latin typeface="CMMI10"/>
              </a:rPr>
              <a:t>U</a:t>
            </a:r>
            <a:r>
              <a:rPr lang="en-US" altLang="zh-CN" sz="800" b="0" i="0" dirty="0">
                <a:solidFill>
                  <a:srgbClr val="000000"/>
                </a:solidFill>
                <a:effectLst/>
                <a:latin typeface="CMR7"/>
              </a:rPr>
              <a:t>4</a:t>
            </a:r>
            <a:r>
              <a:rPr lang="en-US" altLang="zh-CN" sz="1800" b="0" i="1" dirty="0">
                <a:solidFill>
                  <a:srgbClr val="000000"/>
                </a:solidFill>
                <a:effectLst/>
                <a:latin typeface="CMMI10"/>
              </a:rPr>
              <a:t>U</a:t>
            </a:r>
            <a:r>
              <a:rPr lang="en-US" altLang="zh-CN" sz="800" b="0" i="0" dirty="0">
                <a:solidFill>
                  <a:srgbClr val="000000"/>
                </a:solidFill>
                <a:effectLst/>
                <a:latin typeface="CMR7"/>
              </a:rPr>
              <a:t>3</a:t>
            </a:r>
            <a:r>
              <a:rPr lang="en-US" altLang="zh-CN" sz="1800" b="0" i="1" dirty="0">
                <a:solidFill>
                  <a:srgbClr val="000000"/>
                </a:solidFill>
                <a:effectLst/>
                <a:latin typeface="CMMI10"/>
              </a:rPr>
              <a:t>U</a:t>
            </a:r>
            <a:r>
              <a:rPr lang="en-US" altLang="zh-CN" sz="800" b="0" i="0" dirty="0">
                <a:solidFill>
                  <a:srgbClr val="000000"/>
                </a:solidFill>
                <a:effectLst/>
                <a:latin typeface="CMR7"/>
              </a:rPr>
              <a:t>2</a:t>
            </a:r>
            <a:r>
              <a:rPr lang="en-US" altLang="zh-CN" sz="1800" b="0" i="1" dirty="0">
                <a:solidFill>
                  <a:srgbClr val="000000"/>
                </a:solidFill>
                <a:effectLst/>
                <a:latin typeface="CMMI10"/>
              </a:rPr>
              <a:t>U</a:t>
            </a:r>
            <a:r>
              <a:rPr lang="en-US" altLang="zh-CN" sz="800" b="0" i="0" dirty="0">
                <a:solidFill>
                  <a:srgbClr val="000000"/>
                </a:solidFill>
                <a:effectLst/>
                <a:latin typeface="CMR7"/>
              </a:rPr>
              <a:t>1</a:t>
            </a:r>
            <a:r>
              <a:rPr lang="en-US" altLang="zh-CN" sz="1800" b="0" i="1" dirty="0">
                <a:solidFill>
                  <a:srgbClr val="000000"/>
                </a:solidFill>
                <a:effectLst/>
                <a:latin typeface="CMMI10"/>
              </a:rPr>
              <a:t>U</a:t>
            </a:r>
            <a:r>
              <a:rPr lang="en-US" altLang="zh-CN" sz="800" b="0" i="0" dirty="0">
                <a:solidFill>
                  <a:srgbClr val="000000"/>
                </a:solidFill>
                <a:effectLst/>
                <a:latin typeface="CMR7"/>
              </a:rPr>
              <a:t>0 </a:t>
            </a:r>
            <a:r>
              <a:rPr lang="zh-CN" altLang="en-US" sz="1800" b="0" i="0" dirty="0">
                <a:solidFill>
                  <a:srgbClr val="000000"/>
                </a:solidFill>
                <a:effectLst/>
                <a:latin typeface="SimSun" panose="02010600030101010101" pitchFamily="2" charset="-122"/>
                <a:ea typeface="SimSun" panose="02010600030101010101" pitchFamily="2" charset="-122"/>
              </a:rPr>
              <a:t>在 </a:t>
            </a:r>
            <a:r>
              <a:rPr lang="en-US" altLang="zh-CN" sz="1800" b="0" i="0" dirty="0" err="1">
                <a:solidFill>
                  <a:srgbClr val="000000"/>
                </a:solidFill>
                <a:effectLst/>
                <a:latin typeface="LMRoman10-Regular"/>
              </a:rPr>
              <a:t>matlab</a:t>
            </a:r>
            <a:r>
              <a:rPr lang="en-US" altLang="zh-CN" sz="1800" b="0" i="0" dirty="0">
                <a:solidFill>
                  <a:srgbClr val="000000"/>
                </a:solidFill>
                <a:effectLst/>
                <a:latin typeface="LMRoman10-Regular"/>
              </a:rPr>
              <a:t> </a:t>
            </a:r>
            <a:r>
              <a:rPr lang="zh-CN" altLang="en-US" sz="1800" b="0" i="0" dirty="0">
                <a:solidFill>
                  <a:srgbClr val="000000"/>
                </a:solidFill>
                <a:effectLst/>
                <a:latin typeface="SimSun" panose="02010600030101010101" pitchFamily="2" charset="-122"/>
                <a:ea typeface="SimSun" panose="02010600030101010101" pitchFamily="2" charset="-122"/>
              </a:rPr>
              <a:t>数组中的编号为 </a:t>
            </a:r>
            <a:r>
              <a:rPr lang="en-US" altLang="zh-CN" sz="1800" b="0" i="0" dirty="0">
                <a:solidFill>
                  <a:srgbClr val="000000"/>
                </a:solidFill>
                <a:effectLst/>
                <a:latin typeface="CMR10"/>
              </a:rPr>
              <a:t>1</a:t>
            </a:r>
            <a:r>
              <a:rPr lang="en-US" altLang="zh-CN" sz="1800" b="0" i="1" dirty="0">
                <a:solidFill>
                  <a:srgbClr val="000000"/>
                </a:solidFill>
                <a:effectLst/>
                <a:latin typeface="CMMI10"/>
              </a:rPr>
              <a:t>, </a:t>
            </a:r>
            <a:r>
              <a:rPr lang="en-US" altLang="zh-CN" sz="1800" b="0" i="0" dirty="0">
                <a:solidFill>
                  <a:srgbClr val="000000"/>
                </a:solidFill>
                <a:effectLst/>
                <a:latin typeface="CMR10"/>
              </a:rPr>
              <a:t>2 </a:t>
            </a:r>
            <a:r>
              <a:rPr lang="en-US" altLang="zh-CN" sz="1800" b="0" i="1" dirty="0">
                <a:solidFill>
                  <a:srgbClr val="000000"/>
                </a:solidFill>
                <a:effectLst/>
                <a:latin typeface="CMMI10"/>
              </a:rPr>
              <a:t>. . . </a:t>
            </a:r>
            <a:r>
              <a:rPr lang="en-US" altLang="zh-CN" sz="1800" b="0" i="0" dirty="0">
                <a:solidFill>
                  <a:srgbClr val="000000"/>
                </a:solidFill>
                <a:effectLst/>
                <a:latin typeface="CMR10"/>
              </a:rPr>
              <a:t>7</a:t>
            </a:r>
            <a:r>
              <a:rPr lang="zh-CN" altLang="en-US" sz="1800" b="0" i="0" dirty="0">
                <a:solidFill>
                  <a:srgbClr val="000000"/>
                </a:solidFill>
                <a:effectLst/>
                <a:latin typeface="SimSun" panose="02010600030101010101" pitchFamily="2" charset="-122"/>
                <a:ea typeface="SimSun" panose="02010600030101010101" pitchFamily="2" charset="-122"/>
              </a:rPr>
              <a:t>。</a:t>
            </a:r>
            <a:r>
              <a:rPr lang="zh-CN" altLang="en-US" dirty="0"/>
              <a:t> </a:t>
            </a:r>
            <a:br>
              <a:rPr lang="zh-CN" altLang="en-US" dirty="0"/>
            </a:br>
            <a:endParaRPr lang="zh-CN" altLang="en-US" dirty="0"/>
          </a:p>
        </p:txBody>
      </p:sp>
    </p:spTree>
    <p:extLst>
      <p:ext uri="{BB962C8B-B14F-4D97-AF65-F5344CB8AC3E}">
        <p14:creationId xmlns:p14="http://schemas.microsoft.com/office/powerpoint/2010/main" val="3754235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23</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9" name="图片 8">
            <a:extLst>
              <a:ext uri="{FF2B5EF4-FFF2-40B4-BE49-F238E27FC236}">
                <a16:creationId xmlns:a16="http://schemas.microsoft.com/office/drawing/2014/main" id="{83DD80CF-06C7-4F0A-8A4C-AFB29FD9CF99}"/>
              </a:ext>
            </a:extLst>
          </p:cNvPr>
          <p:cNvPicPr>
            <a:picLocks noChangeAspect="1"/>
          </p:cNvPicPr>
          <p:nvPr/>
        </p:nvPicPr>
        <p:blipFill>
          <a:blip r:embed="rId5"/>
          <a:stretch>
            <a:fillRect/>
          </a:stretch>
        </p:blipFill>
        <p:spPr>
          <a:xfrm>
            <a:off x="1526245" y="1827813"/>
            <a:ext cx="10126488" cy="1686160"/>
          </a:xfrm>
          <a:prstGeom prst="rect">
            <a:avLst/>
          </a:prstGeom>
        </p:spPr>
      </p:pic>
      <p:sp>
        <p:nvSpPr>
          <p:cNvPr id="14" name="文本框 13">
            <a:extLst>
              <a:ext uri="{FF2B5EF4-FFF2-40B4-BE49-F238E27FC236}">
                <a16:creationId xmlns:a16="http://schemas.microsoft.com/office/drawing/2014/main" id="{DC736C64-F08D-403C-868F-AEFD57335845}"/>
              </a:ext>
            </a:extLst>
          </p:cNvPr>
          <p:cNvSpPr txBox="1"/>
          <p:nvPr/>
        </p:nvSpPr>
        <p:spPr>
          <a:xfrm>
            <a:off x="733592" y="1343815"/>
            <a:ext cx="1585306" cy="369332"/>
          </a:xfrm>
          <a:prstGeom prst="rect">
            <a:avLst/>
          </a:prstGeom>
          <a:noFill/>
        </p:spPr>
        <p:txBody>
          <a:bodyPr wrap="square">
            <a:spAutoFit/>
          </a:bodyPr>
          <a:lstStyle/>
          <a:p>
            <a:r>
              <a:rPr lang="zh-CN" altLang="en-US" sz="1800" b="0" i="0" dirty="0">
                <a:solidFill>
                  <a:srgbClr val="000000"/>
                </a:solidFill>
                <a:effectLst/>
                <a:latin typeface="SimHei" panose="02010609060101010101" pitchFamily="49" charset="-122"/>
                <a:ea typeface="SimHei" panose="02010609060101010101" pitchFamily="49" charset="-122"/>
              </a:rPr>
              <a:t>循环码解码</a:t>
            </a:r>
            <a:endParaRPr lang="zh-CN" altLang="en-US" dirty="0"/>
          </a:p>
        </p:txBody>
      </p:sp>
      <p:sp>
        <p:nvSpPr>
          <p:cNvPr id="16" name="文本框 15">
            <a:extLst>
              <a:ext uri="{FF2B5EF4-FFF2-40B4-BE49-F238E27FC236}">
                <a16:creationId xmlns:a16="http://schemas.microsoft.com/office/drawing/2014/main" id="{58BB8159-1FFA-49D2-A685-C857FAAAF9FA}"/>
              </a:ext>
            </a:extLst>
          </p:cNvPr>
          <p:cNvSpPr txBox="1"/>
          <p:nvPr/>
        </p:nvSpPr>
        <p:spPr>
          <a:xfrm>
            <a:off x="886957" y="3628639"/>
            <a:ext cx="8484257" cy="646331"/>
          </a:xfrm>
          <a:prstGeom prst="rect">
            <a:avLst/>
          </a:prstGeom>
          <a:noFill/>
        </p:spPr>
        <p:txBody>
          <a:bodyPr wrap="square">
            <a:spAutoFit/>
          </a:bodyPr>
          <a:lstStyle/>
          <a:p>
            <a:r>
              <a:rPr lang="zh-CN" altLang="en-US" dirty="0"/>
              <a:t>本次实验我采用遍历全部可能的一位错误图样的方式进行匹配错误图样 </a:t>
            </a:r>
            <a:br>
              <a:rPr lang="zh-CN" altLang="en-US" dirty="0"/>
            </a:br>
            <a:endParaRPr lang="zh-CN" altLang="en-US" dirty="0"/>
          </a:p>
        </p:txBody>
      </p:sp>
      <p:pic>
        <p:nvPicPr>
          <p:cNvPr id="12" name="图片 11">
            <a:extLst>
              <a:ext uri="{FF2B5EF4-FFF2-40B4-BE49-F238E27FC236}">
                <a16:creationId xmlns:a16="http://schemas.microsoft.com/office/drawing/2014/main" id="{D950D9BB-E956-49FC-AF8C-21197AAFA6D5}"/>
              </a:ext>
            </a:extLst>
          </p:cNvPr>
          <p:cNvPicPr>
            <a:picLocks noChangeAspect="1"/>
          </p:cNvPicPr>
          <p:nvPr/>
        </p:nvPicPr>
        <p:blipFill>
          <a:blip r:embed="rId6"/>
          <a:stretch>
            <a:fillRect/>
          </a:stretch>
        </p:blipFill>
        <p:spPr>
          <a:xfrm>
            <a:off x="3287596" y="279076"/>
            <a:ext cx="2581190" cy="1224411"/>
          </a:xfrm>
          <a:prstGeom prst="rect">
            <a:avLst/>
          </a:prstGeom>
        </p:spPr>
      </p:pic>
    </p:spTree>
    <p:extLst>
      <p:ext uri="{BB962C8B-B14F-4D97-AF65-F5344CB8AC3E}">
        <p14:creationId xmlns:p14="http://schemas.microsoft.com/office/powerpoint/2010/main" val="4209341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24</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14" name="文本框 13">
            <a:extLst>
              <a:ext uri="{FF2B5EF4-FFF2-40B4-BE49-F238E27FC236}">
                <a16:creationId xmlns:a16="http://schemas.microsoft.com/office/drawing/2014/main" id="{DC736C64-F08D-403C-868F-AEFD57335845}"/>
              </a:ext>
            </a:extLst>
          </p:cNvPr>
          <p:cNvSpPr txBox="1"/>
          <p:nvPr/>
        </p:nvSpPr>
        <p:spPr>
          <a:xfrm>
            <a:off x="733592" y="1343815"/>
            <a:ext cx="1585306" cy="369332"/>
          </a:xfrm>
          <a:prstGeom prst="rect">
            <a:avLst/>
          </a:prstGeom>
          <a:noFill/>
        </p:spPr>
        <p:txBody>
          <a:bodyPr wrap="square">
            <a:spAutoFit/>
          </a:bodyPr>
          <a:lstStyle/>
          <a:p>
            <a:r>
              <a:rPr lang="zh-CN" altLang="en-US" sz="1800" b="0" i="0" dirty="0">
                <a:solidFill>
                  <a:srgbClr val="000000"/>
                </a:solidFill>
                <a:effectLst/>
                <a:latin typeface="SimHei" panose="02010609060101010101" pitchFamily="49" charset="-122"/>
                <a:ea typeface="SimHei" panose="02010609060101010101" pitchFamily="49" charset="-122"/>
              </a:rPr>
              <a:t>循环码解码</a:t>
            </a:r>
            <a:endParaRPr lang="zh-CN" altLang="en-US" dirty="0"/>
          </a:p>
        </p:txBody>
      </p:sp>
      <p:pic>
        <p:nvPicPr>
          <p:cNvPr id="12" name="图片 11">
            <a:extLst>
              <a:ext uri="{FF2B5EF4-FFF2-40B4-BE49-F238E27FC236}">
                <a16:creationId xmlns:a16="http://schemas.microsoft.com/office/drawing/2014/main" id="{D950D9BB-E956-49FC-AF8C-21197AAFA6D5}"/>
              </a:ext>
            </a:extLst>
          </p:cNvPr>
          <p:cNvPicPr>
            <a:picLocks noChangeAspect="1"/>
          </p:cNvPicPr>
          <p:nvPr/>
        </p:nvPicPr>
        <p:blipFill>
          <a:blip r:embed="rId5"/>
          <a:stretch>
            <a:fillRect/>
          </a:stretch>
        </p:blipFill>
        <p:spPr>
          <a:xfrm>
            <a:off x="3287596" y="279076"/>
            <a:ext cx="2581190" cy="1224411"/>
          </a:xfrm>
          <a:prstGeom prst="rect">
            <a:avLst/>
          </a:prstGeom>
        </p:spPr>
      </p:pic>
      <p:pic>
        <p:nvPicPr>
          <p:cNvPr id="3" name="图片 2">
            <a:extLst>
              <a:ext uri="{FF2B5EF4-FFF2-40B4-BE49-F238E27FC236}">
                <a16:creationId xmlns:a16="http://schemas.microsoft.com/office/drawing/2014/main" id="{FC3C1D63-85FE-4DE9-8D48-BBBA439973B9}"/>
              </a:ext>
            </a:extLst>
          </p:cNvPr>
          <p:cNvPicPr>
            <a:picLocks noChangeAspect="1"/>
          </p:cNvPicPr>
          <p:nvPr/>
        </p:nvPicPr>
        <p:blipFill>
          <a:blip r:embed="rId6"/>
          <a:stretch>
            <a:fillRect/>
          </a:stretch>
        </p:blipFill>
        <p:spPr>
          <a:xfrm>
            <a:off x="76187" y="2025333"/>
            <a:ext cx="6518231" cy="2590489"/>
          </a:xfrm>
          <a:prstGeom prst="rect">
            <a:avLst/>
          </a:prstGeom>
        </p:spPr>
      </p:pic>
      <p:pic>
        <p:nvPicPr>
          <p:cNvPr id="6" name="图片 5">
            <a:extLst>
              <a:ext uri="{FF2B5EF4-FFF2-40B4-BE49-F238E27FC236}">
                <a16:creationId xmlns:a16="http://schemas.microsoft.com/office/drawing/2014/main" id="{D0460765-5F52-491A-8B34-362A904F9113}"/>
              </a:ext>
            </a:extLst>
          </p:cNvPr>
          <p:cNvPicPr>
            <a:picLocks noChangeAspect="1"/>
          </p:cNvPicPr>
          <p:nvPr/>
        </p:nvPicPr>
        <p:blipFill>
          <a:blip r:embed="rId7"/>
          <a:stretch>
            <a:fillRect/>
          </a:stretch>
        </p:blipFill>
        <p:spPr>
          <a:xfrm>
            <a:off x="6160567" y="1579722"/>
            <a:ext cx="4485265" cy="4478812"/>
          </a:xfrm>
          <a:prstGeom prst="rect">
            <a:avLst/>
          </a:prstGeom>
        </p:spPr>
      </p:pic>
    </p:spTree>
    <p:extLst>
      <p:ext uri="{BB962C8B-B14F-4D97-AF65-F5344CB8AC3E}">
        <p14:creationId xmlns:p14="http://schemas.microsoft.com/office/powerpoint/2010/main" val="501398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综合设计部分</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25</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5" name="图片 4">
            <a:extLst>
              <a:ext uri="{FF2B5EF4-FFF2-40B4-BE49-F238E27FC236}">
                <a16:creationId xmlns:a16="http://schemas.microsoft.com/office/drawing/2014/main" id="{312CFBF8-A140-4283-BB29-F7336272C50D}"/>
              </a:ext>
            </a:extLst>
          </p:cNvPr>
          <p:cNvPicPr>
            <a:picLocks noChangeAspect="1"/>
          </p:cNvPicPr>
          <p:nvPr/>
        </p:nvPicPr>
        <p:blipFill>
          <a:blip r:embed="rId5"/>
          <a:stretch>
            <a:fillRect/>
          </a:stretch>
        </p:blipFill>
        <p:spPr>
          <a:xfrm>
            <a:off x="647168" y="1407150"/>
            <a:ext cx="2748494" cy="1999374"/>
          </a:xfrm>
          <a:prstGeom prst="rect">
            <a:avLst/>
          </a:prstGeom>
        </p:spPr>
      </p:pic>
      <p:sp>
        <p:nvSpPr>
          <p:cNvPr id="9" name="文本框 8">
            <a:extLst>
              <a:ext uri="{FF2B5EF4-FFF2-40B4-BE49-F238E27FC236}">
                <a16:creationId xmlns:a16="http://schemas.microsoft.com/office/drawing/2014/main" id="{17DBF92E-7849-4006-94EC-25379F6DEEBE}"/>
              </a:ext>
            </a:extLst>
          </p:cNvPr>
          <p:cNvSpPr txBox="1"/>
          <p:nvPr/>
        </p:nvSpPr>
        <p:spPr>
          <a:xfrm>
            <a:off x="3892005" y="396608"/>
            <a:ext cx="6096000" cy="6268767"/>
          </a:xfrm>
          <a:prstGeom prst="rect">
            <a:avLst/>
          </a:prstGeom>
          <a:noFill/>
        </p:spPr>
        <p:txBody>
          <a:bodyPr wrap="square">
            <a:spAutoFit/>
          </a:bodyPr>
          <a:lstStyle/>
          <a:p>
            <a:pPr>
              <a:lnSpc>
                <a:spcPct val="150000"/>
              </a:lnSpc>
            </a:pPr>
            <a:r>
              <a:rPr lang="en-US" altLang="zh-CN" b="1" dirty="0"/>
              <a:t>CRC</a:t>
            </a:r>
            <a:r>
              <a:rPr lang="zh-CN" altLang="en-US" b="1" dirty="0"/>
              <a:t>校验</a:t>
            </a:r>
            <a:endParaRPr lang="en-US" altLang="zh-CN" b="1" dirty="0"/>
          </a:p>
          <a:p>
            <a:pPr>
              <a:lnSpc>
                <a:spcPct val="150000"/>
              </a:lnSpc>
            </a:pPr>
            <a:r>
              <a:rPr lang="zh-CN" altLang="en-US" dirty="0"/>
              <a:t>接收到的传输块数据再次进行 </a:t>
            </a:r>
            <a:r>
              <a:rPr lang="en-US" altLang="zh-CN" dirty="0"/>
              <a:t>CRC </a:t>
            </a:r>
            <a:r>
              <a:rPr lang="zh-CN" altLang="en-US" dirty="0"/>
              <a:t>编码，实现逻辑和编码一致，将编码得到的 </a:t>
            </a:r>
            <a:r>
              <a:rPr lang="en-US" altLang="zh-CN" dirty="0"/>
              <a:t>CRC </a:t>
            </a:r>
            <a:r>
              <a:rPr lang="zh-CN" altLang="en-US" dirty="0"/>
              <a:t>比</a:t>
            </a:r>
          </a:p>
          <a:p>
            <a:pPr>
              <a:lnSpc>
                <a:spcPct val="150000"/>
              </a:lnSpc>
            </a:pPr>
            <a:r>
              <a:rPr lang="zh-CN" altLang="en-US" dirty="0"/>
              <a:t>特与接收的 </a:t>
            </a:r>
            <a:r>
              <a:rPr lang="en-US" altLang="zh-CN" dirty="0"/>
              <a:t>CRC </a:t>
            </a:r>
            <a:r>
              <a:rPr lang="zh-CN" altLang="en-US" dirty="0"/>
              <a:t>比特进行比较，如果不一致，则接收端认为接收到的传输块数据是错误的。</a:t>
            </a:r>
            <a:endParaRPr lang="en-US" altLang="zh-CN" dirty="0"/>
          </a:p>
          <a:p>
            <a:pPr>
              <a:lnSpc>
                <a:spcPct val="150000"/>
              </a:lnSpc>
            </a:pPr>
            <a:endParaRPr lang="en-US" altLang="zh-CN" dirty="0"/>
          </a:p>
          <a:p>
            <a:pPr>
              <a:lnSpc>
                <a:spcPct val="150000"/>
              </a:lnSpc>
            </a:pPr>
            <a:r>
              <a:rPr lang="zh-CN" altLang="en-US" b="1" dirty="0"/>
              <a:t>数据组帧</a:t>
            </a:r>
          </a:p>
          <a:p>
            <a:pPr>
              <a:lnSpc>
                <a:spcPct val="150000"/>
              </a:lnSpc>
            </a:pPr>
            <a:r>
              <a:rPr lang="zh-CN" altLang="en-US" dirty="0"/>
              <a:t>数据分帧后会得到 </a:t>
            </a:r>
            <a:r>
              <a:rPr lang="en-US" altLang="zh-CN" dirty="0"/>
              <a:t>m </a:t>
            </a:r>
            <a:r>
              <a:rPr lang="zh-CN" altLang="en-US" dirty="0"/>
              <a:t>行 </a:t>
            </a:r>
            <a:r>
              <a:rPr lang="en-US" altLang="zh-CN" dirty="0"/>
              <a:t>n </a:t>
            </a:r>
            <a:r>
              <a:rPr lang="zh-CN" altLang="en-US" dirty="0"/>
              <a:t>列的数据，取到第 </a:t>
            </a:r>
            <a:r>
              <a:rPr lang="en-US" altLang="zh-CN" dirty="0" err="1"/>
              <a:t>i</a:t>
            </a:r>
            <a:r>
              <a:rPr lang="en-US" altLang="zh-CN" dirty="0"/>
              <a:t> </a:t>
            </a:r>
            <a:r>
              <a:rPr lang="zh-CN" altLang="en-US" dirty="0"/>
              <a:t>行数据进行处理即一帧数据，将一帧数据处理完以后，将其整个放入一个数组的第 </a:t>
            </a:r>
            <a:r>
              <a:rPr lang="en-US" altLang="zh-CN" dirty="0" err="1"/>
              <a:t>i</a:t>
            </a:r>
            <a:r>
              <a:rPr lang="en-US" altLang="zh-CN" dirty="0"/>
              <a:t> </a:t>
            </a:r>
            <a:r>
              <a:rPr lang="zh-CN" altLang="en-US" dirty="0"/>
              <a:t>行，最后组合成新的 </a:t>
            </a:r>
            <a:r>
              <a:rPr lang="en-US" altLang="zh-CN" dirty="0"/>
              <a:t>m </a:t>
            </a:r>
            <a:r>
              <a:rPr lang="zh-CN" altLang="en-US" dirty="0"/>
              <a:t>行 </a:t>
            </a:r>
            <a:r>
              <a:rPr lang="en-US" altLang="zh-CN" dirty="0"/>
              <a:t>n </a:t>
            </a:r>
            <a:r>
              <a:rPr lang="zh-CN" altLang="en-US" dirty="0"/>
              <a:t>列数据</a:t>
            </a:r>
            <a:endParaRPr lang="en-US" altLang="zh-CN" dirty="0"/>
          </a:p>
          <a:p>
            <a:pPr>
              <a:lnSpc>
                <a:spcPct val="150000"/>
              </a:lnSpc>
            </a:pPr>
            <a:endParaRPr lang="zh-CN" altLang="en-US" dirty="0"/>
          </a:p>
          <a:p>
            <a:pPr>
              <a:lnSpc>
                <a:spcPct val="150000"/>
              </a:lnSpc>
            </a:pPr>
            <a:r>
              <a:rPr lang="zh-CN" altLang="en-US" b="1" dirty="0"/>
              <a:t>信源译码</a:t>
            </a:r>
          </a:p>
          <a:p>
            <a:pPr>
              <a:lnSpc>
                <a:spcPct val="150000"/>
              </a:lnSpc>
            </a:pPr>
            <a:r>
              <a:rPr lang="zh-CN" altLang="en-US" dirty="0"/>
              <a:t>根据数据源类型的不同，变化成不同的矩阵形式，还原成音频、图片或文字。译码过程与编码对称，此处不在赘述 </a:t>
            </a:r>
            <a:br>
              <a:rPr lang="zh-CN" altLang="en-US" dirty="0"/>
            </a:br>
            <a:endParaRPr lang="zh-CN" altLang="en-US" dirty="0"/>
          </a:p>
        </p:txBody>
      </p:sp>
    </p:spTree>
    <p:extLst>
      <p:ext uri="{BB962C8B-B14F-4D97-AF65-F5344CB8AC3E}">
        <p14:creationId xmlns:p14="http://schemas.microsoft.com/office/powerpoint/2010/main" val="2048900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综合设计结果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26</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3" name="图片 2">
            <a:extLst>
              <a:ext uri="{FF2B5EF4-FFF2-40B4-BE49-F238E27FC236}">
                <a16:creationId xmlns:a16="http://schemas.microsoft.com/office/drawing/2014/main" id="{6F78F290-8EFD-4C1E-88FC-115F304C401D}"/>
              </a:ext>
            </a:extLst>
          </p:cNvPr>
          <p:cNvPicPr>
            <a:picLocks noChangeAspect="1"/>
          </p:cNvPicPr>
          <p:nvPr/>
        </p:nvPicPr>
        <p:blipFill>
          <a:blip r:embed="rId5"/>
          <a:stretch>
            <a:fillRect/>
          </a:stretch>
        </p:blipFill>
        <p:spPr>
          <a:xfrm>
            <a:off x="591267" y="910090"/>
            <a:ext cx="3943051" cy="5860473"/>
          </a:xfrm>
          <a:prstGeom prst="rect">
            <a:avLst/>
          </a:prstGeom>
        </p:spPr>
      </p:pic>
      <p:pic>
        <p:nvPicPr>
          <p:cNvPr id="8" name="图片 7">
            <a:extLst>
              <a:ext uri="{FF2B5EF4-FFF2-40B4-BE49-F238E27FC236}">
                <a16:creationId xmlns:a16="http://schemas.microsoft.com/office/drawing/2014/main" id="{B37B147D-3F6D-434F-BBE4-8DDD5E68FFC2}"/>
              </a:ext>
            </a:extLst>
          </p:cNvPr>
          <p:cNvPicPr>
            <a:picLocks noChangeAspect="1"/>
          </p:cNvPicPr>
          <p:nvPr/>
        </p:nvPicPr>
        <p:blipFill>
          <a:blip r:embed="rId6"/>
          <a:stretch>
            <a:fillRect/>
          </a:stretch>
        </p:blipFill>
        <p:spPr>
          <a:xfrm>
            <a:off x="4705085" y="910090"/>
            <a:ext cx="3931025" cy="5847132"/>
          </a:xfrm>
          <a:prstGeom prst="rect">
            <a:avLst/>
          </a:prstGeom>
        </p:spPr>
      </p:pic>
      <p:sp>
        <p:nvSpPr>
          <p:cNvPr id="13" name="文本框 12">
            <a:extLst>
              <a:ext uri="{FF2B5EF4-FFF2-40B4-BE49-F238E27FC236}">
                <a16:creationId xmlns:a16="http://schemas.microsoft.com/office/drawing/2014/main" id="{2A64EAB3-080A-4A94-B97B-84E1CE7F9F0D}"/>
              </a:ext>
            </a:extLst>
          </p:cNvPr>
          <p:cNvSpPr txBox="1"/>
          <p:nvPr/>
        </p:nvSpPr>
        <p:spPr>
          <a:xfrm>
            <a:off x="8783783" y="1978429"/>
            <a:ext cx="2931622" cy="2031325"/>
          </a:xfrm>
          <a:prstGeom prst="rect">
            <a:avLst/>
          </a:prstGeom>
          <a:noFill/>
        </p:spPr>
        <p:txBody>
          <a:bodyPr wrap="square">
            <a:spAutoFit/>
          </a:bodyPr>
          <a:lstStyle/>
          <a:p>
            <a:r>
              <a:rPr lang="zh-CN" altLang="en-US" sz="1800" b="0" i="0" dirty="0">
                <a:solidFill>
                  <a:srgbClr val="000000"/>
                </a:solidFill>
                <a:effectLst/>
                <a:latin typeface="+mn-ea"/>
              </a:rPr>
              <a:t>均成功发送，由于测数据时在中午，实验室没人，干扰较小。发送文本，音频，哈夫曼编码图片时均无误码，发送无编码图片时误码率为 </a:t>
            </a:r>
            <a:r>
              <a:rPr lang="en-US" altLang="zh-CN" sz="1800" b="0" i="0" dirty="0">
                <a:solidFill>
                  <a:srgbClr val="000000"/>
                </a:solidFill>
                <a:effectLst/>
                <a:latin typeface="+mn-ea"/>
              </a:rPr>
              <a:t>0.12%</a:t>
            </a:r>
            <a:r>
              <a:rPr lang="zh-CN" altLang="en-US" sz="1800" b="0" i="0" dirty="0">
                <a:solidFill>
                  <a:srgbClr val="000000"/>
                </a:solidFill>
                <a:effectLst/>
                <a:latin typeface="+mn-ea"/>
              </a:rPr>
              <a:t>。</a:t>
            </a:r>
            <a:r>
              <a:rPr lang="zh-CN" altLang="en-US" dirty="0">
                <a:latin typeface="+mn-ea"/>
              </a:rPr>
              <a:t> </a:t>
            </a:r>
            <a:br>
              <a:rPr lang="zh-CN" altLang="en-US" dirty="0"/>
            </a:br>
            <a:endParaRPr lang="zh-CN" altLang="en-US" dirty="0"/>
          </a:p>
        </p:txBody>
      </p:sp>
      <p:sp>
        <p:nvSpPr>
          <p:cNvPr id="15" name="文本框 14">
            <a:extLst>
              <a:ext uri="{FF2B5EF4-FFF2-40B4-BE49-F238E27FC236}">
                <a16:creationId xmlns:a16="http://schemas.microsoft.com/office/drawing/2014/main" id="{FDADFB75-CADC-4EE2-8866-43FD9FED3F42}"/>
              </a:ext>
            </a:extLst>
          </p:cNvPr>
          <p:cNvSpPr txBox="1"/>
          <p:nvPr/>
        </p:nvSpPr>
        <p:spPr>
          <a:xfrm>
            <a:off x="3250872" y="223275"/>
            <a:ext cx="6430683" cy="923330"/>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使用真实系统，固定使用（</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）汉明码， </a:t>
            </a:r>
            <a:r>
              <a:rPr lang="en-US" altLang="zh-CN" sz="1800" b="0" i="0" dirty="0">
                <a:solidFill>
                  <a:srgbClr val="000000"/>
                </a:solidFill>
                <a:effectLst/>
                <a:latin typeface="LMRoman10-Regular"/>
              </a:rPr>
              <a:t>CRC </a:t>
            </a:r>
            <a:r>
              <a:rPr lang="zh-CN" altLang="en-US" sz="1800" b="0" i="0" dirty="0">
                <a:solidFill>
                  <a:srgbClr val="000000"/>
                </a:solidFill>
                <a:effectLst/>
                <a:latin typeface="SimSun" panose="02010600030101010101" pitchFamily="2" charset="-122"/>
                <a:ea typeface="SimSun" panose="02010600030101010101" pitchFamily="2" charset="-122"/>
              </a:rPr>
              <a:t>长度为 </a:t>
            </a:r>
            <a:r>
              <a:rPr lang="en-US" altLang="zh-CN" sz="1800" b="0" i="0" dirty="0">
                <a:solidFill>
                  <a:srgbClr val="000000"/>
                </a:solidFill>
                <a:effectLst/>
                <a:latin typeface="LMRoman10-Regular"/>
              </a:rPr>
              <a:t>8</a:t>
            </a:r>
            <a:r>
              <a:rPr lang="zh-CN" altLang="en-US" sz="1800" b="0" i="0" dirty="0">
                <a:solidFill>
                  <a:srgbClr val="000000"/>
                </a:solidFill>
                <a:effectLst/>
                <a:latin typeface="SimSun" panose="02010600030101010101" pitchFamily="2" charset="-122"/>
                <a:ea typeface="SimSun" panose="02010600030101010101" pitchFamily="2" charset="-122"/>
              </a:rPr>
              <a:t>。发送文本，音频，无编码图片，哈夫曼编码图片</a:t>
            </a:r>
            <a:br>
              <a:rPr lang="zh-CN" altLang="en-US" dirty="0"/>
            </a:br>
            <a:endParaRPr lang="zh-CN" altLang="en-US" dirty="0"/>
          </a:p>
        </p:txBody>
      </p:sp>
    </p:spTree>
    <p:extLst>
      <p:ext uri="{BB962C8B-B14F-4D97-AF65-F5344CB8AC3E}">
        <p14:creationId xmlns:p14="http://schemas.microsoft.com/office/powerpoint/2010/main" val="16517902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综合设计结果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27</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5" name="图片 4">
            <a:extLst>
              <a:ext uri="{FF2B5EF4-FFF2-40B4-BE49-F238E27FC236}">
                <a16:creationId xmlns:a16="http://schemas.microsoft.com/office/drawing/2014/main" id="{734FAE04-957B-4967-B0AF-701F610B072C}"/>
              </a:ext>
            </a:extLst>
          </p:cNvPr>
          <p:cNvPicPr>
            <a:picLocks noChangeAspect="1"/>
          </p:cNvPicPr>
          <p:nvPr/>
        </p:nvPicPr>
        <p:blipFill>
          <a:blip r:embed="rId5"/>
          <a:stretch>
            <a:fillRect/>
          </a:stretch>
        </p:blipFill>
        <p:spPr>
          <a:xfrm>
            <a:off x="449856" y="1017196"/>
            <a:ext cx="3771776" cy="5699760"/>
          </a:xfrm>
          <a:prstGeom prst="rect">
            <a:avLst/>
          </a:prstGeom>
        </p:spPr>
      </p:pic>
      <p:pic>
        <p:nvPicPr>
          <p:cNvPr id="7" name="图片 6">
            <a:extLst>
              <a:ext uri="{FF2B5EF4-FFF2-40B4-BE49-F238E27FC236}">
                <a16:creationId xmlns:a16="http://schemas.microsoft.com/office/drawing/2014/main" id="{79711224-FB1B-4E6C-AE53-2900891641CD}"/>
              </a:ext>
            </a:extLst>
          </p:cNvPr>
          <p:cNvPicPr>
            <a:picLocks noChangeAspect="1"/>
          </p:cNvPicPr>
          <p:nvPr/>
        </p:nvPicPr>
        <p:blipFill>
          <a:blip r:embed="rId6"/>
          <a:stretch>
            <a:fillRect/>
          </a:stretch>
        </p:blipFill>
        <p:spPr>
          <a:xfrm>
            <a:off x="4682659" y="1025235"/>
            <a:ext cx="3771776" cy="5691721"/>
          </a:xfrm>
          <a:prstGeom prst="rect">
            <a:avLst/>
          </a:prstGeom>
        </p:spPr>
      </p:pic>
      <p:sp>
        <p:nvSpPr>
          <p:cNvPr id="14" name="文本框 13">
            <a:extLst>
              <a:ext uri="{FF2B5EF4-FFF2-40B4-BE49-F238E27FC236}">
                <a16:creationId xmlns:a16="http://schemas.microsoft.com/office/drawing/2014/main" id="{CBFFB452-A593-4BBB-A3EF-3362CC0CCFE7}"/>
              </a:ext>
            </a:extLst>
          </p:cNvPr>
          <p:cNvSpPr txBox="1"/>
          <p:nvPr/>
        </p:nvSpPr>
        <p:spPr>
          <a:xfrm>
            <a:off x="8776400" y="1784729"/>
            <a:ext cx="2410691" cy="2585323"/>
          </a:xfrm>
          <a:prstGeom prst="rect">
            <a:avLst/>
          </a:prstGeom>
          <a:noFill/>
        </p:spPr>
        <p:txBody>
          <a:bodyPr wrap="square">
            <a:spAutoFit/>
          </a:bodyPr>
          <a:lstStyle/>
          <a:p>
            <a:r>
              <a:rPr lang="zh-CN" altLang="en-US" sz="1800" b="0" i="0" dirty="0">
                <a:solidFill>
                  <a:srgbClr val="000000"/>
                </a:solidFill>
                <a:effectLst/>
                <a:latin typeface="+mn-ea"/>
              </a:rPr>
              <a:t>均成功发送，由于测数据时在中午，实验室没人，干扰较小。 </a:t>
            </a:r>
            <a:r>
              <a:rPr lang="en-US" altLang="zh-CN" sz="1800" b="0" i="0" dirty="0" err="1">
                <a:solidFill>
                  <a:srgbClr val="000000"/>
                </a:solidFill>
                <a:effectLst/>
                <a:latin typeface="+mn-ea"/>
              </a:rPr>
              <a:t>crc</a:t>
            </a:r>
            <a:r>
              <a:rPr lang="en-US" altLang="zh-CN" sz="1800" b="0" i="0" dirty="0">
                <a:solidFill>
                  <a:srgbClr val="000000"/>
                </a:solidFill>
                <a:effectLst/>
                <a:latin typeface="+mn-ea"/>
              </a:rPr>
              <a:t>=8 </a:t>
            </a:r>
            <a:r>
              <a:rPr lang="zh-CN" altLang="en-US" sz="1800" b="0" i="0" dirty="0">
                <a:solidFill>
                  <a:srgbClr val="000000"/>
                </a:solidFill>
                <a:effectLst/>
                <a:latin typeface="+mn-ea"/>
              </a:rPr>
              <a:t>时误码率为 </a:t>
            </a:r>
            <a:r>
              <a:rPr lang="en-US" altLang="zh-CN" sz="1800" b="0" i="0" dirty="0">
                <a:solidFill>
                  <a:srgbClr val="000000"/>
                </a:solidFill>
                <a:effectLst/>
                <a:latin typeface="+mn-ea"/>
              </a:rPr>
              <a:t>0.12%</a:t>
            </a:r>
            <a:r>
              <a:rPr lang="zh-CN" altLang="en-US" sz="1800" b="0" i="0" dirty="0">
                <a:solidFill>
                  <a:srgbClr val="000000"/>
                </a:solidFill>
                <a:effectLst/>
                <a:latin typeface="+mn-ea"/>
              </a:rPr>
              <a:t>， </a:t>
            </a:r>
            <a:r>
              <a:rPr lang="en-US" altLang="zh-CN" sz="1800" b="0" i="0" dirty="0" err="1">
                <a:solidFill>
                  <a:srgbClr val="000000"/>
                </a:solidFill>
                <a:effectLst/>
                <a:latin typeface="+mn-ea"/>
              </a:rPr>
              <a:t>crc</a:t>
            </a:r>
            <a:r>
              <a:rPr lang="en-US" altLang="zh-CN" sz="1800" b="0" i="0" dirty="0">
                <a:solidFill>
                  <a:srgbClr val="000000"/>
                </a:solidFill>
                <a:effectLst/>
                <a:latin typeface="+mn-ea"/>
              </a:rPr>
              <a:t>=12 </a:t>
            </a:r>
            <a:r>
              <a:rPr lang="zh-CN" altLang="en-US" sz="1800" b="0" i="0" dirty="0">
                <a:solidFill>
                  <a:srgbClr val="000000"/>
                </a:solidFill>
                <a:effectLst/>
                <a:latin typeface="+mn-ea"/>
              </a:rPr>
              <a:t>时误码率为 </a:t>
            </a:r>
            <a:r>
              <a:rPr lang="en-US" altLang="zh-CN" sz="1800" b="0" i="0" dirty="0">
                <a:solidFill>
                  <a:srgbClr val="000000"/>
                </a:solidFill>
                <a:effectLst/>
                <a:latin typeface="+mn-ea"/>
              </a:rPr>
              <a:t>0</a:t>
            </a:r>
            <a:r>
              <a:rPr lang="zh-CN" altLang="en-US" sz="1800" b="0" i="0" dirty="0">
                <a:solidFill>
                  <a:srgbClr val="000000"/>
                </a:solidFill>
                <a:effectLst/>
                <a:latin typeface="+mn-ea"/>
              </a:rPr>
              <a:t>， </a:t>
            </a:r>
            <a:r>
              <a:rPr lang="en-US" altLang="zh-CN" sz="1800" b="0" i="0" dirty="0" err="1">
                <a:solidFill>
                  <a:srgbClr val="000000"/>
                </a:solidFill>
                <a:effectLst/>
                <a:latin typeface="+mn-ea"/>
              </a:rPr>
              <a:t>crc</a:t>
            </a:r>
            <a:r>
              <a:rPr lang="en-US" altLang="zh-CN" sz="1800" b="0" i="0" dirty="0">
                <a:solidFill>
                  <a:srgbClr val="000000"/>
                </a:solidFill>
                <a:effectLst/>
                <a:latin typeface="+mn-ea"/>
              </a:rPr>
              <a:t>=16 </a:t>
            </a:r>
            <a:r>
              <a:rPr lang="zh-CN" altLang="en-US" sz="1800" b="0" i="0" dirty="0">
                <a:solidFill>
                  <a:srgbClr val="000000"/>
                </a:solidFill>
                <a:effectLst/>
                <a:latin typeface="+mn-ea"/>
              </a:rPr>
              <a:t>时误码率为 </a:t>
            </a:r>
            <a:r>
              <a:rPr lang="en-US" altLang="zh-CN" sz="1800" b="0" i="0" dirty="0">
                <a:solidFill>
                  <a:srgbClr val="000000"/>
                </a:solidFill>
                <a:effectLst/>
                <a:latin typeface="+mn-ea"/>
              </a:rPr>
              <a:t>0.002%</a:t>
            </a:r>
            <a:r>
              <a:rPr lang="zh-CN" altLang="en-US" sz="1800" b="0" i="0" dirty="0">
                <a:solidFill>
                  <a:srgbClr val="000000"/>
                </a:solidFill>
                <a:effectLst/>
                <a:latin typeface="+mn-ea"/>
              </a:rPr>
              <a:t>， </a:t>
            </a:r>
            <a:r>
              <a:rPr lang="en-US" altLang="zh-CN" sz="1800" b="0" i="0" dirty="0" err="1">
                <a:solidFill>
                  <a:srgbClr val="000000"/>
                </a:solidFill>
                <a:effectLst/>
                <a:latin typeface="+mn-ea"/>
              </a:rPr>
              <a:t>crc</a:t>
            </a:r>
            <a:r>
              <a:rPr lang="en-US" altLang="zh-CN" sz="1800" b="0" i="0" dirty="0">
                <a:solidFill>
                  <a:srgbClr val="000000"/>
                </a:solidFill>
                <a:effectLst/>
                <a:latin typeface="+mn-ea"/>
              </a:rPr>
              <a:t>=24 </a:t>
            </a:r>
            <a:r>
              <a:rPr lang="zh-CN" altLang="en-US" sz="1800" b="0" i="0" dirty="0">
                <a:solidFill>
                  <a:srgbClr val="000000"/>
                </a:solidFill>
                <a:effectLst/>
                <a:latin typeface="+mn-ea"/>
              </a:rPr>
              <a:t>时误码率为 </a:t>
            </a:r>
            <a:r>
              <a:rPr lang="en-US" altLang="zh-CN" sz="1800" b="0" i="0" dirty="0">
                <a:solidFill>
                  <a:srgbClr val="000000"/>
                </a:solidFill>
                <a:effectLst/>
                <a:latin typeface="+mn-ea"/>
              </a:rPr>
              <a:t>0</a:t>
            </a:r>
            <a:r>
              <a:rPr lang="zh-CN" altLang="en-US" sz="1800" b="0" i="0" dirty="0">
                <a:solidFill>
                  <a:srgbClr val="000000"/>
                </a:solidFill>
                <a:effectLst/>
                <a:latin typeface="+mn-ea"/>
              </a:rPr>
              <a:t>。</a:t>
            </a:r>
            <a:r>
              <a:rPr lang="zh-CN" altLang="en-US" dirty="0">
                <a:latin typeface="+mn-ea"/>
              </a:rPr>
              <a:t> </a:t>
            </a:r>
            <a:br>
              <a:rPr lang="zh-CN" altLang="en-US" dirty="0"/>
            </a:br>
            <a:endParaRPr lang="zh-CN" altLang="en-US" dirty="0"/>
          </a:p>
        </p:txBody>
      </p:sp>
      <p:sp>
        <p:nvSpPr>
          <p:cNvPr id="15" name="文本框 14">
            <a:extLst>
              <a:ext uri="{FF2B5EF4-FFF2-40B4-BE49-F238E27FC236}">
                <a16:creationId xmlns:a16="http://schemas.microsoft.com/office/drawing/2014/main" id="{0938023B-AF9F-47AD-B0EE-3879DDA696E0}"/>
              </a:ext>
            </a:extLst>
          </p:cNvPr>
          <p:cNvSpPr txBox="1"/>
          <p:nvPr/>
        </p:nvSpPr>
        <p:spPr>
          <a:xfrm>
            <a:off x="3395662" y="223813"/>
            <a:ext cx="6142932" cy="923330"/>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使用真实系统，固定使用（</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）汉明码，发送无编码图片，其帧数较多可以更好的反应系统性能。结果如下：</a:t>
            </a:r>
            <a:r>
              <a:rPr lang="zh-CN" altLang="en-US" dirty="0"/>
              <a:t> </a:t>
            </a:r>
            <a:br>
              <a:rPr lang="zh-CN" altLang="en-US" dirty="0"/>
            </a:br>
            <a:endParaRPr lang="zh-CN" altLang="en-US" dirty="0"/>
          </a:p>
        </p:txBody>
      </p:sp>
    </p:spTree>
    <p:extLst>
      <p:ext uri="{BB962C8B-B14F-4D97-AF65-F5344CB8AC3E}">
        <p14:creationId xmlns:p14="http://schemas.microsoft.com/office/powerpoint/2010/main" val="22352007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综合设计结果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28</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6" name="文本框 5">
            <a:extLst>
              <a:ext uri="{FF2B5EF4-FFF2-40B4-BE49-F238E27FC236}">
                <a16:creationId xmlns:a16="http://schemas.microsoft.com/office/drawing/2014/main" id="{CEE98C70-A795-4562-B04D-F5200F326D32}"/>
              </a:ext>
            </a:extLst>
          </p:cNvPr>
          <p:cNvSpPr txBox="1"/>
          <p:nvPr/>
        </p:nvSpPr>
        <p:spPr>
          <a:xfrm>
            <a:off x="3136669" y="298749"/>
            <a:ext cx="6096000" cy="923330"/>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使用真实系统，固定 </a:t>
            </a:r>
            <a:r>
              <a:rPr lang="en-US" altLang="zh-CN" sz="1800" b="0" i="0" dirty="0" err="1">
                <a:solidFill>
                  <a:srgbClr val="000000"/>
                </a:solidFill>
                <a:effectLst/>
                <a:latin typeface="LMRoman10-Regular"/>
              </a:rPr>
              <a:t>crc</a:t>
            </a:r>
            <a:r>
              <a:rPr lang="en-US" altLang="zh-CN" sz="1800" b="0" i="0" dirty="0">
                <a:solidFill>
                  <a:srgbClr val="000000"/>
                </a:solidFill>
                <a:effectLst/>
                <a:latin typeface="LMRoman10-Regular"/>
              </a:rPr>
              <a:t>=8</a:t>
            </a:r>
            <a:r>
              <a:rPr lang="zh-CN" altLang="en-US" sz="1800" b="0" i="0" dirty="0">
                <a:solidFill>
                  <a:srgbClr val="000000"/>
                </a:solidFill>
                <a:effectLst/>
                <a:latin typeface="SimSun" panose="02010600030101010101" pitchFamily="2" charset="-122"/>
                <a:ea typeface="SimSun" panose="02010600030101010101" pitchFamily="2" charset="-122"/>
              </a:rPr>
              <a:t>，发送无编码图片，其帧数较多可以更好的反应系统性能。</a:t>
            </a:r>
            <a:br>
              <a:rPr lang="zh-CN" altLang="en-US" dirty="0"/>
            </a:br>
            <a:endParaRPr lang="zh-CN" altLang="en-US" sz="1800" b="0" i="0" dirty="0">
              <a:solidFill>
                <a:srgbClr val="000000"/>
              </a:solidFill>
              <a:effectLst/>
              <a:latin typeface="SimSun" panose="02010600030101010101" pitchFamily="2" charset="-122"/>
              <a:ea typeface="SimSun" panose="02010600030101010101" pitchFamily="2" charset="-122"/>
            </a:endParaRPr>
          </a:p>
        </p:txBody>
      </p:sp>
      <p:pic>
        <p:nvPicPr>
          <p:cNvPr id="5" name="图片 4">
            <a:extLst>
              <a:ext uri="{FF2B5EF4-FFF2-40B4-BE49-F238E27FC236}">
                <a16:creationId xmlns:a16="http://schemas.microsoft.com/office/drawing/2014/main" id="{A1B94179-0870-4946-8849-343D4FDA171B}"/>
              </a:ext>
            </a:extLst>
          </p:cNvPr>
          <p:cNvPicPr>
            <a:picLocks noChangeAspect="1"/>
          </p:cNvPicPr>
          <p:nvPr/>
        </p:nvPicPr>
        <p:blipFill>
          <a:blip r:embed="rId5"/>
          <a:stretch>
            <a:fillRect/>
          </a:stretch>
        </p:blipFill>
        <p:spPr>
          <a:xfrm>
            <a:off x="739059" y="953191"/>
            <a:ext cx="3916068" cy="5760437"/>
          </a:xfrm>
          <a:prstGeom prst="rect">
            <a:avLst/>
          </a:prstGeom>
        </p:spPr>
      </p:pic>
      <p:pic>
        <p:nvPicPr>
          <p:cNvPr id="8" name="图片 7">
            <a:extLst>
              <a:ext uri="{FF2B5EF4-FFF2-40B4-BE49-F238E27FC236}">
                <a16:creationId xmlns:a16="http://schemas.microsoft.com/office/drawing/2014/main" id="{40AD25BC-D90F-4835-AD9C-5B425A2C465B}"/>
              </a:ext>
            </a:extLst>
          </p:cNvPr>
          <p:cNvPicPr>
            <a:picLocks noChangeAspect="1"/>
          </p:cNvPicPr>
          <p:nvPr/>
        </p:nvPicPr>
        <p:blipFill>
          <a:blip r:embed="rId6"/>
          <a:stretch>
            <a:fillRect/>
          </a:stretch>
        </p:blipFill>
        <p:spPr>
          <a:xfrm>
            <a:off x="4925799" y="1015450"/>
            <a:ext cx="3916068" cy="5729062"/>
          </a:xfrm>
          <a:prstGeom prst="rect">
            <a:avLst/>
          </a:prstGeom>
        </p:spPr>
      </p:pic>
      <p:sp>
        <p:nvSpPr>
          <p:cNvPr id="12" name="文本框 11">
            <a:extLst>
              <a:ext uri="{FF2B5EF4-FFF2-40B4-BE49-F238E27FC236}">
                <a16:creationId xmlns:a16="http://schemas.microsoft.com/office/drawing/2014/main" id="{FB7FEB76-19F2-4BAB-AF31-AEBBB163D382}"/>
              </a:ext>
            </a:extLst>
          </p:cNvPr>
          <p:cNvSpPr txBox="1"/>
          <p:nvPr/>
        </p:nvSpPr>
        <p:spPr>
          <a:xfrm>
            <a:off x="8938952" y="2162777"/>
            <a:ext cx="2987040" cy="2031325"/>
          </a:xfrm>
          <a:prstGeom prst="rect">
            <a:avLst/>
          </a:prstGeom>
          <a:noFill/>
        </p:spPr>
        <p:txBody>
          <a:bodyPr wrap="square">
            <a:spAutoFit/>
          </a:bodyPr>
          <a:lstStyle/>
          <a:p>
            <a:r>
              <a:rPr lang="zh-CN" altLang="en-US" sz="1800" b="0" i="0" dirty="0">
                <a:solidFill>
                  <a:srgbClr val="000000"/>
                </a:solidFill>
                <a:effectLst/>
                <a:latin typeface="+mn-ea"/>
              </a:rPr>
              <a:t>均成功发送，由于测数据时在中午，实验室没人，干扰较小。 </a:t>
            </a:r>
            <a:r>
              <a:rPr lang="en-US" altLang="zh-CN" sz="1800" b="0" i="0" dirty="0">
                <a:solidFill>
                  <a:srgbClr val="000000"/>
                </a:solidFill>
                <a:effectLst/>
                <a:latin typeface="+mn-ea"/>
              </a:rPr>
              <a:t>(7,4) </a:t>
            </a:r>
            <a:r>
              <a:rPr lang="zh-CN" altLang="en-US" sz="1800" b="0" i="0" dirty="0">
                <a:solidFill>
                  <a:srgbClr val="000000"/>
                </a:solidFill>
                <a:effectLst/>
                <a:latin typeface="+mn-ea"/>
              </a:rPr>
              <a:t>汉明码误码率为 </a:t>
            </a:r>
            <a:r>
              <a:rPr lang="en-US" altLang="zh-CN" sz="1800" b="0" i="0" dirty="0">
                <a:solidFill>
                  <a:srgbClr val="000000"/>
                </a:solidFill>
                <a:effectLst/>
                <a:latin typeface="+mn-ea"/>
              </a:rPr>
              <a:t>0.12%</a:t>
            </a:r>
            <a:r>
              <a:rPr lang="zh-CN" altLang="en-US" sz="1800" b="0" i="0" dirty="0">
                <a:solidFill>
                  <a:srgbClr val="000000"/>
                </a:solidFill>
                <a:effectLst/>
                <a:latin typeface="+mn-ea"/>
              </a:rPr>
              <a:t>， </a:t>
            </a:r>
            <a:r>
              <a:rPr lang="en-US" altLang="zh-CN" sz="1800" b="0" i="0" dirty="0">
                <a:solidFill>
                  <a:srgbClr val="000000"/>
                </a:solidFill>
                <a:effectLst/>
                <a:latin typeface="+mn-ea"/>
              </a:rPr>
              <a:t>(12,8)</a:t>
            </a:r>
            <a:r>
              <a:rPr lang="zh-CN" altLang="en-US" sz="1800" b="0" i="0" dirty="0">
                <a:solidFill>
                  <a:srgbClr val="000000"/>
                </a:solidFill>
                <a:effectLst/>
                <a:latin typeface="+mn-ea"/>
              </a:rPr>
              <a:t>汉明码的误码率为 </a:t>
            </a:r>
            <a:r>
              <a:rPr lang="en-US" altLang="zh-CN" sz="1800" b="0" i="0" dirty="0">
                <a:solidFill>
                  <a:srgbClr val="000000"/>
                </a:solidFill>
                <a:effectLst/>
                <a:latin typeface="+mn-ea"/>
              </a:rPr>
              <a:t>0.64%</a:t>
            </a:r>
            <a:r>
              <a:rPr lang="zh-CN" altLang="en-US" sz="1800" b="0" i="0" dirty="0">
                <a:solidFill>
                  <a:srgbClr val="000000"/>
                </a:solidFill>
                <a:effectLst/>
                <a:latin typeface="+mn-ea"/>
              </a:rPr>
              <a:t>。两种循环码的误码率为 </a:t>
            </a:r>
            <a:r>
              <a:rPr lang="en-US" altLang="zh-CN" sz="1800" b="0" i="0" dirty="0">
                <a:solidFill>
                  <a:srgbClr val="000000"/>
                </a:solidFill>
                <a:effectLst/>
                <a:latin typeface="+mn-ea"/>
              </a:rPr>
              <a:t>0</a:t>
            </a:r>
            <a:r>
              <a:rPr lang="zh-CN" altLang="en-US" sz="1800" b="0" i="0" dirty="0">
                <a:solidFill>
                  <a:srgbClr val="000000"/>
                </a:solidFill>
                <a:effectLst/>
                <a:latin typeface="+mn-ea"/>
              </a:rPr>
              <a:t>。</a:t>
            </a:r>
            <a:r>
              <a:rPr lang="zh-CN" altLang="en-US" dirty="0">
                <a:latin typeface="+mn-ea"/>
              </a:rPr>
              <a:t> </a:t>
            </a:r>
            <a:br>
              <a:rPr lang="zh-CN" altLang="en-US" dirty="0"/>
            </a:br>
            <a:endParaRPr lang="zh-CN" altLang="en-US" dirty="0"/>
          </a:p>
        </p:txBody>
      </p:sp>
    </p:spTree>
    <p:extLst>
      <p:ext uri="{BB962C8B-B14F-4D97-AF65-F5344CB8AC3E}">
        <p14:creationId xmlns:p14="http://schemas.microsoft.com/office/powerpoint/2010/main" val="3063997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综合设计结果</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29</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10" name="文本框 9">
            <a:extLst>
              <a:ext uri="{FF2B5EF4-FFF2-40B4-BE49-F238E27FC236}">
                <a16:creationId xmlns:a16="http://schemas.microsoft.com/office/drawing/2014/main" id="{BA367379-903A-45C3-8BB8-283B1943B208}"/>
              </a:ext>
            </a:extLst>
          </p:cNvPr>
          <p:cNvSpPr txBox="1"/>
          <p:nvPr/>
        </p:nvSpPr>
        <p:spPr>
          <a:xfrm>
            <a:off x="770312" y="1228775"/>
            <a:ext cx="8190807" cy="2113784"/>
          </a:xfrm>
          <a:prstGeom prst="rect">
            <a:avLst/>
          </a:prstGeom>
          <a:noFill/>
        </p:spPr>
        <p:txBody>
          <a:bodyPr wrap="square">
            <a:spAutoFit/>
          </a:bodyPr>
          <a:lstStyle/>
          <a:p>
            <a:pPr>
              <a:lnSpc>
                <a:spcPct val="150000"/>
              </a:lnSpc>
            </a:pPr>
            <a:r>
              <a:rPr lang="zh-CN" altLang="en-US" sz="1800" b="0" i="0" dirty="0">
                <a:solidFill>
                  <a:srgbClr val="000000"/>
                </a:solidFill>
                <a:effectLst/>
                <a:latin typeface="+mn-ea"/>
              </a:rPr>
              <a:t>综上所述，该系统成功发送了文本，音频，无编码图片，哈夫曼编码图片，完成了实验要求。 </a:t>
            </a:r>
            <a:r>
              <a:rPr lang="en-US" altLang="zh-CN" sz="1800" b="0" i="0" dirty="0">
                <a:solidFill>
                  <a:srgbClr val="000000"/>
                </a:solidFill>
                <a:effectLst/>
                <a:latin typeface="+mn-ea"/>
              </a:rPr>
              <a:t>CRC</a:t>
            </a:r>
            <a:r>
              <a:rPr lang="zh-CN" altLang="en-US" sz="1800" b="0" i="0" dirty="0">
                <a:solidFill>
                  <a:srgbClr val="000000"/>
                </a:solidFill>
                <a:effectLst/>
                <a:latin typeface="+mn-ea"/>
              </a:rPr>
              <a:t>编码位越多，系统的抗噪声能力越强。循环码的抗噪声能力即纠错能力强于（</a:t>
            </a:r>
            <a:r>
              <a:rPr lang="en-US" altLang="zh-CN" sz="1800" b="0" i="0" dirty="0">
                <a:solidFill>
                  <a:srgbClr val="000000"/>
                </a:solidFill>
                <a:effectLst/>
                <a:latin typeface="+mn-ea"/>
              </a:rPr>
              <a:t>7</a:t>
            </a:r>
            <a:r>
              <a:rPr lang="zh-CN" altLang="en-US" sz="1800" b="0" i="0" dirty="0">
                <a:solidFill>
                  <a:srgbClr val="000000"/>
                </a:solidFill>
                <a:effectLst/>
                <a:latin typeface="+mn-ea"/>
              </a:rPr>
              <a:t>， </a:t>
            </a:r>
            <a:r>
              <a:rPr lang="en-US" altLang="zh-CN" sz="1800" b="0" i="0" dirty="0">
                <a:solidFill>
                  <a:srgbClr val="000000"/>
                </a:solidFill>
                <a:effectLst/>
                <a:latin typeface="+mn-ea"/>
              </a:rPr>
              <a:t>4</a:t>
            </a:r>
            <a:r>
              <a:rPr lang="zh-CN" altLang="en-US" sz="1800" b="0" i="0" dirty="0">
                <a:solidFill>
                  <a:srgbClr val="000000"/>
                </a:solidFill>
                <a:effectLst/>
                <a:latin typeface="+mn-ea"/>
              </a:rPr>
              <a:t>）汉明码，强于（</a:t>
            </a:r>
            <a:r>
              <a:rPr lang="en-US" altLang="zh-CN" sz="1800" b="0" i="0" dirty="0">
                <a:solidFill>
                  <a:srgbClr val="000000"/>
                </a:solidFill>
                <a:effectLst/>
                <a:latin typeface="+mn-ea"/>
              </a:rPr>
              <a:t>12</a:t>
            </a:r>
            <a:r>
              <a:rPr lang="zh-CN" altLang="en-US" sz="1800" b="0" i="0" dirty="0">
                <a:solidFill>
                  <a:srgbClr val="000000"/>
                </a:solidFill>
                <a:effectLst/>
                <a:latin typeface="+mn-ea"/>
              </a:rPr>
              <a:t>， </a:t>
            </a:r>
            <a:r>
              <a:rPr lang="en-US" altLang="zh-CN" sz="1800" b="0" i="0" dirty="0">
                <a:solidFill>
                  <a:srgbClr val="000000"/>
                </a:solidFill>
                <a:effectLst/>
                <a:latin typeface="+mn-ea"/>
              </a:rPr>
              <a:t>8</a:t>
            </a:r>
            <a:r>
              <a:rPr lang="zh-CN" altLang="en-US" sz="1800" b="0" i="0" dirty="0">
                <a:solidFill>
                  <a:srgbClr val="000000"/>
                </a:solidFill>
                <a:effectLst/>
                <a:latin typeface="+mn-ea"/>
              </a:rPr>
              <a:t>）汉明码。符合理论。（</a:t>
            </a:r>
            <a:r>
              <a:rPr lang="en-US" altLang="zh-CN" sz="1800" b="0" i="0" dirty="0">
                <a:solidFill>
                  <a:srgbClr val="000000"/>
                </a:solidFill>
                <a:effectLst/>
                <a:latin typeface="+mn-ea"/>
              </a:rPr>
              <a:t>12</a:t>
            </a:r>
            <a:r>
              <a:rPr lang="zh-CN" altLang="en-US" sz="1800" b="0" i="0" dirty="0">
                <a:solidFill>
                  <a:srgbClr val="000000"/>
                </a:solidFill>
                <a:effectLst/>
                <a:latin typeface="+mn-ea"/>
              </a:rPr>
              <a:t>， </a:t>
            </a:r>
            <a:r>
              <a:rPr lang="en-US" altLang="zh-CN" sz="1800" b="0" i="0" dirty="0">
                <a:solidFill>
                  <a:srgbClr val="000000"/>
                </a:solidFill>
                <a:effectLst/>
                <a:latin typeface="+mn-ea"/>
              </a:rPr>
              <a:t>8</a:t>
            </a:r>
            <a:r>
              <a:rPr lang="zh-CN" altLang="en-US" sz="1800" b="0" i="0" dirty="0">
                <a:solidFill>
                  <a:srgbClr val="000000"/>
                </a:solidFill>
                <a:effectLst/>
                <a:latin typeface="+mn-ea"/>
              </a:rPr>
              <a:t>）汉明码纠错密度比（</a:t>
            </a:r>
            <a:r>
              <a:rPr lang="en-US" altLang="zh-CN" sz="1800" b="0" i="0" dirty="0">
                <a:solidFill>
                  <a:srgbClr val="000000"/>
                </a:solidFill>
                <a:effectLst/>
                <a:latin typeface="+mn-ea"/>
              </a:rPr>
              <a:t>7</a:t>
            </a:r>
            <a:r>
              <a:rPr lang="zh-CN" altLang="en-US" sz="1800" b="0" i="0" dirty="0">
                <a:solidFill>
                  <a:srgbClr val="000000"/>
                </a:solidFill>
                <a:effectLst/>
                <a:latin typeface="+mn-ea"/>
              </a:rPr>
              <a:t>， </a:t>
            </a:r>
            <a:r>
              <a:rPr lang="en-US" altLang="zh-CN" sz="1800" b="0" i="0" dirty="0">
                <a:solidFill>
                  <a:srgbClr val="000000"/>
                </a:solidFill>
                <a:effectLst/>
                <a:latin typeface="+mn-ea"/>
              </a:rPr>
              <a:t>4</a:t>
            </a:r>
            <a:r>
              <a:rPr lang="zh-CN" altLang="en-US" sz="1800" b="0" i="0" dirty="0">
                <a:solidFill>
                  <a:srgbClr val="000000"/>
                </a:solidFill>
                <a:effectLst/>
                <a:latin typeface="+mn-ea"/>
              </a:rPr>
              <a:t>）汉明码稀疏，故抗噪声能力较弱。</a:t>
            </a:r>
            <a:r>
              <a:rPr lang="zh-CN" altLang="en-US" dirty="0">
                <a:latin typeface="+mn-ea"/>
              </a:rPr>
              <a:t> </a:t>
            </a:r>
            <a:br>
              <a:rPr lang="zh-CN" altLang="en-US" dirty="0"/>
            </a:br>
            <a:endParaRPr lang="zh-CN" altLang="en-US" dirty="0"/>
          </a:p>
        </p:txBody>
      </p:sp>
    </p:spTree>
    <p:extLst>
      <p:ext uri="{BB962C8B-B14F-4D97-AF65-F5344CB8AC3E}">
        <p14:creationId xmlns:p14="http://schemas.microsoft.com/office/powerpoint/2010/main" val="11377992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综合设计目的</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3</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6" name="文本框 5">
            <a:extLst>
              <a:ext uri="{FF2B5EF4-FFF2-40B4-BE49-F238E27FC236}">
                <a16:creationId xmlns:a16="http://schemas.microsoft.com/office/drawing/2014/main" id="{C67347CC-44E5-4172-815B-D42CE6FAFF29}"/>
              </a:ext>
            </a:extLst>
          </p:cNvPr>
          <p:cNvSpPr txBox="1"/>
          <p:nvPr/>
        </p:nvSpPr>
        <p:spPr>
          <a:xfrm>
            <a:off x="695324" y="1280519"/>
            <a:ext cx="7855701" cy="1669431"/>
          </a:xfrm>
          <a:prstGeom prst="rect">
            <a:avLst/>
          </a:prstGeom>
          <a:noFill/>
        </p:spPr>
        <p:txBody>
          <a:bodyPr wrap="square" rtlCol="0">
            <a:spAutoFit/>
          </a:bodyPr>
          <a:lstStyle/>
          <a:p>
            <a:pPr defTabSz="914341">
              <a:lnSpc>
                <a:spcPct val="200000"/>
              </a:lnSpc>
            </a:pPr>
            <a:r>
              <a:rPr lang="en-US" altLang="zh-CN" dirty="0"/>
              <a:t>1. </a:t>
            </a:r>
            <a:r>
              <a:rPr lang="zh-CN" altLang="en-US" dirty="0"/>
              <a:t>巩固通信原理的基础理论知识，将理论知识应用到实践中</a:t>
            </a:r>
          </a:p>
          <a:p>
            <a:pPr defTabSz="914341">
              <a:lnSpc>
                <a:spcPct val="200000"/>
              </a:lnSpc>
            </a:pPr>
            <a:r>
              <a:rPr lang="en-US" altLang="zh-CN" dirty="0"/>
              <a:t>2. </a:t>
            </a:r>
            <a:r>
              <a:rPr lang="zh-CN" altLang="en-US" dirty="0"/>
              <a:t>通过软硬结合的方式，构建 </a:t>
            </a:r>
            <a:r>
              <a:rPr lang="en-US" altLang="zh-CN" dirty="0"/>
              <a:t>ASK </a:t>
            </a:r>
            <a:r>
              <a:rPr lang="zh-CN" altLang="en-US" dirty="0"/>
              <a:t>数字调制通信系统</a:t>
            </a:r>
          </a:p>
          <a:p>
            <a:pPr defTabSz="914341">
              <a:lnSpc>
                <a:spcPct val="200000"/>
              </a:lnSpc>
            </a:pPr>
            <a:r>
              <a:rPr lang="en-US" altLang="zh-CN" dirty="0"/>
              <a:t>3. </a:t>
            </a:r>
            <a:r>
              <a:rPr lang="zh-CN" altLang="en-US" dirty="0"/>
              <a:t>掌握通过 </a:t>
            </a:r>
            <a:r>
              <a:rPr lang="en-US" altLang="zh-CN" dirty="0"/>
              <a:t>LabVIEW </a:t>
            </a:r>
            <a:r>
              <a:rPr lang="zh-CN" altLang="en-US" dirty="0"/>
              <a:t>软件和 </a:t>
            </a:r>
            <a:r>
              <a:rPr lang="en-US" altLang="zh-CN" dirty="0"/>
              <a:t>XSRP </a:t>
            </a:r>
            <a:r>
              <a:rPr lang="zh-CN" altLang="en-US" dirty="0"/>
              <a:t>软件无线电平台实现通信系统的方法</a:t>
            </a:r>
          </a:p>
        </p:txBody>
      </p:sp>
    </p:spTree>
    <p:extLst>
      <p:ext uri="{BB962C8B-B14F-4D97-AF65-F5344CB8AC3E}">
        <p14:creationId xmlns:p14="http://schemas.microsoft.com/office/powerpoint/2010/main" val="5898237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95325" y="549275"/>
            <a:ext cx="10801350" cy="57594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95326" y="2705725"/>
            <a:ext cx="10801350" cy="1446550"/>
          </a:xfrm>
          <a:prstGeom prst="rect">
            <a:avLst/>
          </a:prstGeom>
          <a:noFill/>
        </p:spPr>
        <p:txBody>
          <a:bodyPr wrap="square" rtlCol="0">
            <a:spAutoFit/>
          </a:bodyPr>
          <a:lstStyle/>
          <a:p>
            <a:pPr algn="ctr"/>
            <a:r>
              <a:rPr lang="en-US" altLang="zh-CN" sz="8800" b="1" dirty="0">
                <a:solidFill>
                  <a:schemeClr val="bg1"/>
                </a:solidFill>
              </a:rPr>
              <a:t>THANKS</a:t>
            </a:r>
            <a:endParaRPr lang="zh-CN" altLang="en-US" sz="8800" b="1" dirty="0">
              <a:solidFill>
                <a:schemeClr val="bg1"/>
              </a:solidFill>
            </a:endParaRPr>
          </a:p>
        </p:txBody>
      </p:sp>
      <p:pic>
        <p:nvPicPr>
          <p:cNvPr id="4" name="图形 3">
            <a:extLst>
              <a:ext uri="{FF2B5EF4-FFF2-40B4-BE49-F238E27FC236}">
                <a16:creationId xmlns:a16="http://schemas.microsoft.com/office/drawing/2014/main" id="{2035DB8B-A189-402E-B7E8-4FA6186A57F7}"/>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80561" b="-400"/>
          <a:stretch/>
        </p:blipFill>
        <p:spPr>
          <a:xfrm>
            <a:off x="10491122" y="122553"/>
            <a:ext cx="1391938" cy="1376663"/>
          </a:xfrm>
          <a:prstGeom prst="rect">
            <a:avLst/>
          </a:prstGeom>
        </p:spPr>
      </p:pic>
    </p:spTree>
    <p:extLst>
      <p:ext uri="{BB962C8B-B14F-4D97-AF65-F5344CB8AC3E}">
        <p14:creationId xmlns:p14="http://schemas.microsoft.com/office/powerpoint/2010/main" val="86829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strVal val="#ppt_w+.3"/>
                                          </p:val>
                                        </p:tav>
                                        <p:tav tm="100000">
                                          <p:val>
                                            <p:strVal val="#ppt_w"/>
                                          </p:val>
                                        </p:tav>
                                      </p:tavLst>
                                    </p:anim>
                                    <p:anim calcmode="lin" valueType="num">
                                      <p:cBhvr>
                                        <p:cTn id="8" dur="750" fill="hold"/>
                                        <p:tgtEl>
                                          <p:spTgt spid="8"/>
                                        </p:tgtEl>
                                        <p:attrNameLst>
                                          <p:attrName>ppt_h</p:attrName>
                                        </p:attrNameLst>
                                      </p:cBhvr>
                                      <p:tavLst>
                                        <p:tav tm="0">
                                          <p:val>
                                            <p:strVal val="#ppt_h"/>
                                          </p:val>
                                        </p:tav>
                                        <p:tav tm="100000">
                                          <p:val>
                                            <p:strVal val="#ppt_h"/>
                                          </p:val>
                                        </p:tav>
                                      </p:tavLst>
                                    </p:anim>
                                    <p:animEffect transition="in" filter="fade">
                                      <p:cBhvr>
                                        <p:cTn id="9" dur="750"/>
                                        <p:tgtEl>
                                          <p:spTgt spid="8"/>
                                        </p:tgtEl>
                                      </p:cBhvr>
                                    </p:animEffect>
                                  </p:childTnLst>
                                </p:cTn>
                              </p:par>
                              <p:par>
                                <p:cTn id="10" presetID="53" presetClass="entr" presetSubtype="16" fill="hold" grpId="0" nodeType="withEffect">
                                  <p:stCondLst>
                                    <p:cond delay="400"/>
                                  </p:stCondLst>
                                  <p:childTnLst>
                                    <p:set>
                                      <p:cBhvr>
                                        <p:cTn id="11" dur="1" fill="hold">
                                          <p:stCondLst>
                                            <p:cond delay="0"/>
                                          </p:stCondLst>
                                        </p:cTn>
                                        <p:tgtEl>
                                          <p:spTgt spid="10"/>
                                        </p:tgtEl>
                                        <p:attrNameLst>
                                          <p:attrName>style.visibility</p:attrName>
                                        </p:attrNameLst>
                                      </p:cBhvr>
                                      <p:to>
                                        <p:strVal val="visible"/>
                                      </p:to>
                                    </p:set>
                                    <p:anim calcmode="lin" valueType="num">
                                      <p:cBhvr>
                                        <p:cTn id="12" dur="500" fill="hold"/>
                                        <p:tgtEl>
                                          <p:spTgt spid="10"/>
                                        </p:tgtEl>
                                        <p:attrNameLst>
                                          <p:attrName>ppt_w</p:attrName>
                                        </p:attrNameLst>
                                      </p:cBhvr>
                                      <p:tavLst>
                                        <p:tav tm="0">
                                          <p:val>
                                            <p:fltVal val="0"/>
                                          </p:val>
                                        </p:tav>
                                        <p:tav tm="100000">
                                          <p:val>
                                            <p:strVal val="#ppt_w"/>
                                          </p:val>
                                        </p:tav>
                                      </p:tavLst>
                                    </p:anim>
                                    <p:anim calcmode="lin" valueType="num">
                                      <p:cBhvr>
                                        <p:cTn id="13" dur="500" fill="hold"/>
                                        <p:tgtEl>
                                          <p:spTgt spid="10"/>
                                        </p:tgtEl>
                                        <p:attrNameLst>
                                          <p:attrName>ppt_h</p:attrName>
                                        </p:attrNameLst>
                                      </p:cBhvr>
                                      <p:tavLst>
                                        <p:tav tm="0">
                                          <p:val>
                                            <p:fltVal val="0"/>
                                          </p:val>
                                        </p:tav>
                                        <p:tav tm="100000">
                                          <p:val>
                                            <p:strVal val="#ppt_h"/>
                                          </p:val>
                                        </p:tav>
                                      </p:tavLst>
                                    </p:anim>
                                    <p:animEffect transition="in" filter="fade">
                                      <p:cBhvr>
                                        <p:cTn id="14" dur="500"/>
                                        <p:tgtEl>
                                          <p:spTgt spid="10"/>
                                        </p:tgtEl>
                                      </p:cBhvr>
                                    </p:animEffect>
                                  </p:childTnLst>
                                </p:cTn>
                              </p:par>
                              <p:par>
                                <p:cTn id="15" presetID="6" presetClass="emph" presetSubtype="0" autoRev="1" fill="hold" grpId="1" nodeType="withEffect">
                                  <p:stCondLst>
                                    <p:cond delay="800"/>
                                  </p:stCondLst>
                                  <p:childTnLst>
                                    <p:animScale>
                                      <p:cBhvr>
                                        <p:cTn id="16" dur="250" fill="hold"/>
                                        <p:tgtEl>
                                          <p:spTgt spid="10"/>
                                        </p:tgtEl>
                                      </p:cBhvr>
                                      <p:by x="115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4</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3" name="图片 2">
            <a:extLst>
              <a:ext uri="{FF2B5EF4-FFF2-40B4-BE49-F238E27FC236}">
                <a16:creationId xmlns:a16="http://schemas.microsoft.com/office/drawing/2014/main" id="{0C62D5C1-E911-4588-981E-F0BC66724DF4}"/>
              </a:ext>
            </a:extLst>
          </p:cNvPr>
          <p:cNvPicPr>
            <a:picLocks noChangeAspect="1"/>
          </p:cNvPicPr>
          <p:nvPr/>
        </p:nvPicPr>
        <p:blipFill>
          <a:blip r:embed="rId5"/>
          <a:stretch>
            <a:fillRect/>
          </a:stretch>
        </p:blipFill>
        <p:spPr>
          <a:xfrm>
            <a:off x="2477614" y="1120043"/>
            <a:ext cx="6333877" cy="4917767"/>
          </a:xfrm>
          <a:prstGeom prst="rect">
            <a:avLst/>
          </a:prstGeom>
        </p:spPr>
      </p:pic>
    </p:spTree>
    <p:extLst>
      <p:ext uri="{BB962C8B-B14F-4D97-AF65-F5344CB8AC3E}">
        <p14:creationId xmlns:p14="http://schemas.microsoft.com/office/powerpoint/2010/main" val="8968786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5</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7" name="文本框 6">
            <a:extLst>
              <a:ext uri="{FF2B5EF4-FFF2-40B4-BE49-F238E27FC236}">
                <a16:creationId xmlns:a16="http://schemas.microsoft.com/office/drawing/2014/main" id="{047323A4-9480-4495-8250-BACADCA9A006}"/>
              </a:ext>
            </a:extLst>
          </p:cNvPr>
          <p:cNvSpPr txBox="1"/>
          <p:nvPr/>
        </p:nvSpPr>
        <p:spPr>
          <a:xfrm>
            <a:off x="598516" y="935195"/>
            <a:ext cx="10147069" cy="2529282"/>
          </a:xfrm>
          <a:prstGeom prst="rect">
            <a:avLst/>
          </a:prstGeom>
          <a:noFill/>
        </p:spPr>
        <p:txBody>
          <a:bodyPr wrap="square">
            <a:spAutoFit/>
          </a:bodyPr>
          <a:lstStyle/>
          <a:p>
            <a:pPr>
              <a:lnSpc>
                <a:spcPct val="150000"/>
              </a:lnSpc>
            </a:pPr>
            <a:r>
              <a:rPr lang="zh-CN" altLang="en-US" dirty="0"/>
              <a:t>本课程设计根据要求有三种源文件类型，分别是语音，图片，文本。</a:t>
            </a:r>
          </a:p>
          <a:p>
            <a:pPr>
              <a:lnSpc>
                <a:spcPct val="150000"/>
              </a:lnSpc>
            </a:pPr>
            <a:r>
              <a:rPr lang="zh-CN" altLang="en-US" dirty="0"/>
              <a:t>对于语音使用的是固定的语音文件，它的采样率为 </a:t>
            </a:r>
            <a:r>
              <a:rPr lang="en-US" altLang="zh-CN" dirty="0"/>
              <a:t>8000 </a:t>
            </a:r>
            <a:r>
              <a:rPr lang="zh-CN" altLang="en-US" dirty="0"/>
              <a:t>个样点每秒，由于音频时长过多、数据量大，截取前几秒钟进行调试。对于语音编码使用的非均匀量化</a:t>
            </a:r>
            <a:r>
              <a:rPr lang="en-US" altLang="zh-CN" dirty="0"/>
              <a:t>PCM</a:t>
            </a:r>
            <a:r>
              <a:rPr lang="zh-CN" altLang="en-US" dirty="0"/>
              <a:t>编码。该编码器的任务是把输人的每个样值脉冲编出相应的 </a:t>
            </a:r>
            <a:r>
              <a:rPr lang="en-US" altLang="zh-CN" dirty="0"/>
              <a:t>8 </a:t>
            </a:r>
            <a:r>
              <a:rPr lang="zh-CN" altLang="en-US" dirty="0"/>
              <a:t>位二进制码</a:t>
            </a:r>
            <a:r>
              <a:rPr lang="en-US" altLang="zh-CN" dirty="0"/>
              <a:t>, </a:t>
            </a:r>
            <a:r>
              <a:rPr lang="zh-CN" altLang="en-US" dirty="0"/>
              <a:t>除第 </a:t>
            </a:r>
            <a:r>
              <a:rPr lang="en-US" altLang="zh-CN" dirty="0"/>
              <a:t>1 </a:t>
            </a:r>
            <a:r>
              <a:rPr lang="zh-CN" altLang="en-US" dirty="0"/>
              <a:t>位极性码外</a:t>
            </a:r>
            <a:r>
              <a:rPr lang="en-US" altLang="zh-CN" dirty="0"/>
              <a:t>, </a:t>
            </a:r>
            <a:r>
              <a:rPr lang="zh-CN" altLang="en-US" dirty="0"/>
              <a:t>其余 </a:t>
            </a:r>
            <a:r>
              <a:rPr lang="en-US" altLang="zh-CN" dirty="0"/>
              <a:t>7 </a:t>
            </a:r>
            <a:r>
              <a:rPr lang="zh-CN" altLang="en-US" dirty="0"/>
              <a:t>位幅度码是通过逐次比较确定的。编码规则如下表所示： </a:t>
            </a:r>
            <a:br>
              <a:rPr lang="zh-CN" altLang="en-US" dirty="0"/>
            </a:br>
            <a:endParaRPr lang="zh-CN" altLang="en-US" dirty="0"/>
          </a:p>
        </p:txBody>
      </p:sp>
      <p:pic>
        <p:nvPicPr>
          <p:cNvPr id="6" name="图片 5">
            <a:extLst>
              <a:ext uri="{FF2B5EF4-FFF2-40B4-BE49-F238E27FC236}">
                <a16:creationId xmlns:a16="http://schemas.microsoft.com/office/drawing/2014/main" id="{836AC615-9C93-4C3E-9F72-D2F4CA4F759B}"/>
              </a:ext>
            </a:extLst>
          </p:cNvPr>
          <p:cNvPicPr>
            <a:picLocks noChangeAspect="1"/>
          </p:cNvPicPr>
          <p:nvPr/>
        </p:nvPicPr>
        <p:blipFill>
          <a:blip r:embed="rId5"/>
          <a:stretch>
            <a:fillRect/>
          </a:stretch>
        </p:blipFill>
        <p:spPr>
          <a:xfrm>
            <a:off x="1357746" y="3062632"/>
            <a:ext cx="8079971" cy="3342806"/>
          </a:xfrm>
          <a:prstGeom prst="rect">
            <a:avLst/>
          </a:prstGeom>
        </p:spPr>
      </p:pic>
      <p:pic>
        <p:nvPicPr>
          <p:cNvPr id="9" name="图片 8">
            <a:extLst>
              <a:ext uri="{FF2B5EF4-FFF2-40B4-BE49-F238E27FC236}">
                <a16:creationId xmlns:a16="http://schemas.microsoft.com/office/drawing/2014/main" id="{FFFB110B-8D96-41C7-8EB0-21FEF4A31450}"/>
              </a:ext>
            </a:extLst>
          </p:cNvPr>
          <p:cNvPicPr>
            <a:picLocks noChangeAspect="1"/>
          </p:cNvPicPr>
          <p:nvPr/>
        </p:nvPicPr>
        <p:blipFill>
          <a:blip r:embed="rId6"/>
          <a:stretch>
            <a:fillRect/>
          </a:stretch>
        </p:blipFill>
        <p:spPr>
          <a:xfrm>
            <a:off x="3180247" y="195406"/>
            <a:ext cx="2547221" cy="729905"/>
          </a:xfrm>
          <a:prstGeom prst="rect">
            <a:avLst/>
          </a:prstGeom>
        </p:spPr>
      </p:pic>
    </p:spTree>
    <p:extLst>
      <p:ext uri="{BB962C8B-B14F-4D97-AF65-F5344CB8AC3E}">
        <p14:creationId xmlns:p14="http://schemas.microsoft.com/office/powerpoint/2010/main" val="35695318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6</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9" name="图片 8">
            <a:extLst>
              <a:ext uri="{FF2B5EF4-FFF2-40B4-BE49-F238E27FC236}">
                <a16:creationId xmlns:a16="http://schemas.microsoft.com/office/drawing/2014/main" id="{FFFB110B-8D96-41C7-8EB0-21FEF4A31450}"/>
              </a:ext>
            </a:extLst>
          </p:cNvPr>
          <p:cNvPicPr>
            <a:picLocks noChangeAspect="1"/>
          </p:cNvPicPr>
          <p:nvPr/>
        </p:nvPicPr>
        <p:blipFill>
          <a:blip r:embed="rId5"/>
          <a:stretch>
            <a:fillRect/>
          </a:stretch>
        </p:blipFill>
        <p:spPr>
          <a:xfrm>
            <a:off x="3180247" y="195406"/>
            <a:ext cx="2547221" cy="729905"/>
          </a:xfrm>
          <a:prstGeom prst="rect">
            <a:avLst/>
          </a:prstGeom>
        </p:spPr>
      </p:pic>
      <p:sp>
        <p:nvSpPr>
          <p:cNvPr id="10" name="文本框 9">
            <a:extLst>
              <a:ext uri="{FF2B5EF4-FFF2-40B4-BE49-F238E27FC236}">
                <a16:creationId xmlns:a16="http://schemas.microsoft.com/office/drawing/2014/main" id="{F93A337A-8B90-4F8A-BBFA-7FF323A00E74}"/>
              </a:ext>
            </a:extLst>
          </p:cNvPr>
          <p:cNvSpPr txBox="1"/>
          <p:nvPr/>
        </p:nvSpPr>
        <p:spPr>
          <a:xfrm>
            <a:off x="695325" y="1151235"/>
            <a:ext cx="9484995" cy="2529282"/>
          </a:xfrm>
          <a:prstGeom prst="rect">
            <a:avLst/>
          </a:prstGeom>
          <a:noFill/>
        </p:spPr>
        <p:txBody>
          <a:bodyPr wrap="square">
            <a:spAutoFit/>
          </a:bodyPr>
          <a:lstStyle/>
          <a:p>
            <a:pPr>
              <a:lnSpc>
                <a:spcPct val="150000"/>
              </a:lnSpc>
            </a:pPr>
            <a:r>
              <a:rPr lang="zh-CN" altLang="en-US" dirty="0"/>
              <a:t>对于图像编码使用两种方式：哈夫曼编码或者无编码。为了减少数据传输量，哈夫曼编码采用灰度图像进行传输。无编码时传输彩图，直接将图像的二维矩阵数据转化为一维矩阵，并将 </a:t>
            </a:r>
            <a:r>
              <a:rPr lang="en-US" altLang="zh-CN" dirty="0"/>
              <a:t>0-255 </a:t>
            </a:r>
            <a:r>
              <a:rPr lang="zh-CN" altLang="en-US" dirty="0"/>
              <a:t>的十进制数转化为二进制数。</a:t>
            </a:r>
            <a:endParaRPr lang="en-US" altLang="zh-CN" dirty="0"/>
          </a:p>
          <a:p>
            <a:pPr>
              <a:lnSpc>
                <a:spcPct val="150000"/>
              </a:lnSpc>
            </a:pPr>
            <a:endParaRPr lang="zh-CN" altLang="en-US" dirty="0"/>
          </a:p>
          <a:p>
            <a:pPr>
              <a:lnSpc>
                <a:spcPct val="150000"/>
              </a:lnSpc>
            </a:pPr>
            <a:r>
              <a:rPr lang="zh-CN" altLang="en-US" dirty="0"/>
              <a:t>对于文本，使用 </a:t>
            </a:r>
            <a:r>
              <a:rPr lang="en-US" altLang="zh-CN" dirty="0"/>
              <a:t>LabVIEW </a:t>
            </a:r>
            <a:r>
              <a:rPr lang="zh-CN" altLang="en-US" dirty="0"/>
              <a:t>中自带的字符串到数组的转换函数进行编码。 </a:t>
            </a:r>
            <a:br>
              <a:rPr lang="zh-CN" altLang="en-US" dirty="0"/>
            </a:br>
            <a:endParaRPr lang="zh-CN" altLang="en-US" dirty="0"/>
          </a:p>
        </p:txBody>
      </p:sp>
    </p:spTree>
    <p:extLst>
      <p:ext uri="{BB962C8B-B14F-4D97-AF65-F5344CB8AC3E}">
        <p14:creationId xmlns:p14="http://schemas.microsoft.com/office/powerpoint/2010/main" val="8427700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7</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10" name="文本框 9">
            <a:extLst>
              <a:ext uri="{FF2B5EF4-FFF2-40B4-BE49-F238E27FC236}">
                <a16:creationId xmlns:a16="http://schemas.microsoft.com/office/drawing/2014/main" id="{F93A337A-8B90-4F8A-BBFA-7FF323A00E74}"/>
              </a:ext>
            </a:extLst>
          </p:cNvPr>
          <p:cNvSpPr txBox="1"/>
          <p:nvPr/>
        </p:nvSpPr>
        <p:spPr>
          <a:xfrm>
            <a:off x="695325" y="1162319"/>
            <a:ext cx="9484995" cy="867289"/>
          </a:xfrm>
          <a:prstGeom prst="rect">
            <a:avLst/>
          </a:prstGeom>
          <a:noFill/>
        </p:spPr>
        <p:txBody>
          <a:bodyPr wrap="square">
            <a:spAutoFit/>
          </a:bodyPr>
          <a:lstStyle/>
          <a:p>
            <a:pPr>
              <a:lnSpc>
                <a:spcPct val="150000"/>
              </a:lnSpc>
            </a:pPr>
            <a:br>
              <a:rPr lang="zh-CN" altLang="en-US" dirty="0"/>
            </a:br>
            <a:endParaRPr lang="zh-CN" altLang="en-US" dirty="0"/>
          </a:p>
        </p:txBody>
      </p:sp>
      <p:pic>
        <p:nvPicPr>
          <p:cNvPr id="3" name="图片 2">
            <a:extLst>
              <a:ext uri="{FF2B5EF4-FFF2-40B4-BE49-F238E27FC236}">
                <a16:creationId xmlns:a16="http://schemas.microsoft.com/office/drawing/2014/main" id="{1DC66ECA-0BC2-48F3-8649-51D2D10273D7}"/>
              </a:ext>
            </a:extLst>
          </p:cNvPr>
          <p:cNvPicPr>
            <a:picLocks noChangeAspect="1"/>
          </p:cNvPicPr>
          <p:nvPr/>
        </p:nvPicPr>
        <p:blipFill>
          <a:blip r:embed="rId5"/>
          <a:stretch>
            <a:fillRect/>
          </a:stretch>
        </p:blipFill>
        <p:spPr>
          <a:xfrm>
            <a:off x="3255220" y="226750"/>
            <a:ext cx="2641070" cy="667218"/>
          </a:xfrm>
          <a:prstGeom prst="rect">
            <a:avLst/>
          </a:prstGeom>
        </p:spPr>
      </p:pic>
      <p:sp>
        <p:nvSpPr>
          <p:cNvPr id="12" name="文本框 11">
            <a:extLst>
              <a:ext uri="{FF2B5EF4-FFF2-40B4-BE49-F238E27FC236}">
                <a16:creationId xmlns:a16="http://schemas.microsoft.com/office/drawing/2014/main" id="{E92C7472-47E1-46B6-9892-EF21B8654188}"/>
              </a:ext>
            </a:extLst>
          </p:cNvPr>
          <p:cNvSpPr txBox="1"/>
          <p:nvPr/>
        </p:nvSpPr>
        <p:spPr>
          <a:xfrm>
            <a:off x="565266" y="1002897"/>
            <a:ext cx="10152610" cy="1698285"/>
          </a:xfrm>
          <a:prstGeom prst="rect">
            <a:avLst/>
          </a:prstGeom>
          <a:noFill/>
        </p:spPr>
        <p:txBody>
          <a:bodyPr wrap="square">
            <a:spAutoFit/>
          </a:bodyPr>
          <a:lstStyle/>
          <a:p>
            <a:pPr>
              <a:lnSpc>
                <a:spcPct val="150000"/>
              </a:lnSpc>
            </a:pPr>
            <a:r>
              <a:rPr lang="zh-CN" altLang="en-US" dirty="0"/>
              <a:t>在得到源文件产生的比特数据后，数据量较大，由于 </a:t>
            </a:r>
            <a:r>
              <a:rPr lang="en-US" altLang="zh-CN" dirty="0"/>
              <a:t>XSRP </a:t>
            </a:r>
            <a:r>
              <a:rPr lang="zh-CN" altLang="en-US" dirty="0"/>
              <a:t>硬件的传输限制，需要将数据分成许多“帧”进行串行传输。并根据不同的信道编码方式、加入不同的 </a:t>
            </a:r>
            <a:r>
              <a:rPr lang="en-US" altLang="zh-CN" dirty="0"/>
              <a:t>CRC </a:t>
            </a:r>
            <a:r>
              <a:rPr lang="zh-CN" altLang="en-US" dirty="0"/>
              <a:t>校验码位数，来对一帧的比特数据进行分配。</a:t>
            </a:r>
            <a:br>
              <a:rPr lang="zh-CN" altLang="en-US" dirty="0"/>
            </a:br>
            <a:endParaRPr lang="zh-CN" altLang="en-US" dirty="0"/>
          </a:p>
        </p:txBody>
      </p:sp>
      <p:sp>
        <p:nvSpPr>
          <p:cNvPr id="14" name="文本框 13">
            <a:extLst>
              <a:ext uri="{FF2B5EF4-FFF2-40B4-BE49-F238E27FC236}">
                <a16:creationId xmlns:a16="http://schemas.microsoft.com/office/drawing/2014/main" id="{A22147FE-0004-4DEA-BBCB-ABC08C907F83}"/>
              </a:ext>
            </a:extLst>
          </p:cNvPr>
          <p:cNvSpPr txBox="1"/>
          <p:nvPr/>
        </p:nvSpPr>
        <p:spPr>
          <a:xfrm>
            <a:off x="565266" y="3002657"/>
            <a:ext cx="6096000" cy="2308324"/>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当使用 </a:t>
            </a:r>
            <a:r>
              <a:rPr lang="en-US" altLang="zh-CN" sz="1800" b="0" i="0" dirty="0">
                <a:solidFill>
                  <a:srgbClr val="000000"/>
                </a:solidFill>
                <a:effectLst/>
                <a:latin typeface="LMRoman10-Regular"/>
              </a:rPr>
              <a:t>10 </a:t>
            </a:r>
            <a:r>
              <a:rPr lang="zh-CN" altLang="en-US" sz="1800" b="0" i="0" dirty="0">
                <a:solidFill>
                  <a:srgbClr val="000000"/>
                </a:solidFill>
                <a:effectLst/>
                <a:latin typeface="SimSun" panose="02010600030101010101" pitchFamily="2" charset="-122"/>
                <a:ea typeface="SimSun" panose="02010600030101010101" pitchFamily="2" charset="-122"/>
              </a:rPr>
              <a:t>倍上采样时</a:t>
            </a:r>
            <a:r>
              <a:rPr lang="zh-CN" altLang="en-US" dirty="0">
                <a:solidFill>
                  <a:srgbClr val="000000"/>
                </a:solidFill>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12</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8</a:t>
            </a:r>
            <a:r>
              <a:rPr lang="zh-CN" altLang="en-US" sz="1800" b="0" i="0" dirty="0">
                <a:solidFill>
                  <a:srgbClr val="000000"/>
                </a:solidFill>
                <a:effectLst/>
                <a:latin typeface="SimSun" panose="02010600030101010101" pitchFamily="2" charset="-122"/>
                <a:ea typeface="SimSun" panose="02010600030101010101" pitchFamily="2" charset="-122"/>
              </a:rPr>
              <a:t>）汉明码，帧长度为 </a:t>
            </a:r>
            <a:r>
              <a:rPr lang="en-US" altLang="zh-CN" sz="1800" b="0" i="0" dirty="0">
                <a:solidFill>
                  <a:srgbClr val="000000"/>
                </a:solidFill>
                <a:effectLst/>
                <a:latin typeface="LMRoman10-Regular"/>
              </a:rPr>
              <a:t>1920</a:t>
            </a:r>
            <a:r>
              <a:rPr lang="zh-CN" altLang="en-US" sz="1800" b="0" i="0" dirty="0">
                <a:solidFill>
                  <a:srgbClr val="000000"/>
                </a:solidFill>
                <a:effectLst/>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）汉明码，帧长度为 </a:t>
            </a:r>
            <a:r>
              <a:rPr lang="en-US" altLang="zh-CN" sz="1800" b="0" i="0" dirty="0">
                <a:solidFill>
                  <a:srgbClr val="000000"/>
                </a:solidFill>
                <a:effectLst/>
                <a:latin typeface="LMRoman10-Regular"/>
              </a:rPr>
              <a:t>1700</a:t>
            </a:r>
            <a:r>
              <a:rPr lang="zh-CN" altLang="en-US" sz="1800" b="0" i="0" dirty="0">
                <a:solidFill>
                  <a:srgbClr val="000000"/>
                </a:solidFill>
                <a:effectLst/>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）循环码，帧长度为 </a:t>
            </a:r>
            <a:r>
              <a:rPr lang="en-US" altLang="zh-CN" sz="1800" b="0" i="0" dirty="0">
                <a:solidFill>
                  <a:srgbClr val="000000"/>
                </a:solidFill>
                <a:effectLst/>
                <a:latin typeface="LMRoman10-Regular"/>
              </a:rPr>
              <a:t>1700</a:t>
            </a:r>
            <a:r>
              <a:rPr lang="zh-CN" altLang="en-US" sz="1800" b="0" i="0" dirty="0">
                <a:solidFill>
                  <a:srgbClr val="000000"/>
                </a:solidFill>
                <a:effectLst/>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当使用 </a:t>
            </a:r>
            <a:r>
              <a:rPr lang="en-US" altLang="zh-CN" sz="1800" b="0" i="0" dirty="0">
                <a:solidFill>
                  <a:srgbClr val="000000"/>
                </a:solidFill>
                <a:effectLst/>
                <a:latin typeface="LMRoman10-Regular"/>
              </a:rPr>
              <a:t>30 </a:t>
            </a:r>
            <a:r>
              <a:rPr lang="zh-CN" altLang="en-US" sz="1800" b="0" i="0" dirty="0">
                <a:solidFill>
                  <a:srgbClr val="000000"/>
                </a:solidFill>
                <a:effectLst/>
                <a:latin typeface="SimSun" panose="02010600030101010101" pitchFamily="2" charset="-122"/>
                <a:ea typeface="SimSun" panose="02010600030101010101" pitchFamily="2" charset="-122"/>
              </a:rPr>
              <a:t>倍上采样时</a:t>
            </a:r>
            <a:r>
              <a:rPr lang="zh-CN" altLang="en-US" dirty="0">
                <a:solidFill>
                  <a:srgbClr val="000000"/>
                </a:solidFill>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12</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8</a:t>
            </a:r>
            <a:r>
              <a:rPr lang="zh-CN" altLang="en-US" sz="1800" b="0" i="0" dirty="0">
                <a:solidFill>
                  <a:srgbClr val="000000"/>
                </a:solidFill>
                <a:effectLst/>
                <a:latin typeface="SimSun" panose="02010600030101010101" pitchFamily="2" charset="-122"/>
                <a:ea typeface="SimSun" panose="02010600030101010101" pitchFamily="2" charset="-122"/>
              </a:rPr>
              <a:t>）汉明码，帧长度为 </a:t>
            </a:r>
            <a:r>
              <a:rPr lang="en-US" altLang="zh-CN" sz="1800" b="0" i="0" dirty="0">
                <a:solidFill>
                  <a:srgbClr val="000000"/>
                </a:solidFill>
                <a:effectLst/>
                <a:latin typeface="LMRoman10-Regular"/>
              </a:rPr>
              <a:t>640</a:t>
            </a:r>
            <a:r>
              <a:rPr lang="zh-CN" altLang="en-US" sz="1800" b="0" i="0" dirty="0">
                <a:solidFill>
                  <a:srgbClr val="000000"/>
                </a:solidFill>
                <a:effectLst/>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）汉明码，帧长度为 </a:t>
            </a:r>
            <a:r>
              <a:rPr lang="en-US" altLang="zh-CN" sz="1800" b="0" i="0" dirty="0">
                <a:solidFill>
                  <a:srgbClr val="000000"/>
                </a:solidFill>
                <a:effectLst/>
                <a:latin typeface="LMRoman10-Regular"/>
              </a:rPr>
              <a:t>544</a:t>
            </a:r>
            <a:r>
              <a:rPr lang="zh-CN" altLang="en-US" sz="1800" b="0" i="0" dirty="0">
                <a:solidFill>
                  <a:srgbClr val="000000"/>
                </a:solidFill>
                <a:effectLst/>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）循环码，帧长度为 </a:t>
            </a:r>
            <a:r>
              <a:rPr lang="en-US" altLang="zh-CN" sz="1800" b="0" i="0" dirty="0">
                <a:solidFill>
                  <a:srgbClr val="000000"/>
                </a:solidFill>
                <a:effectLst/>
                <a:latin typeface="LMRoman10-Regular"/>
              </a:rPr>
              <a:t>544</a:t>
            </a:r>
            <a:r>
              <a:rPr lang="zh-CN" altLang="en-US" sz="1800" b="0" i="0" dirty="0">
                <a:solidFill>
                  <a:srgbClr val="000000"/>
                </a:solidFill>
                <a:effectLst/>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1992293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8</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sp>
        <p:nvSpPr>
          <p:cNvPr id="10" name="文本框 9">
            <a:extLst>
              <a:ext uri="{FF2B5EF4-FFF2-40B4-BE49-F238E27FC236}">
                <a16:creationId xmlns:a16="http://schemas.microsoft.com/office/drawing/2014/main" id="{F93A337A-8B90-4F8A-BBFA-7FF323A00E74}"/>
              </a:ext>
            </a:extLst>
          </p:cNvPr>
          <p:cNvSpPr txBox="1"/>
          <p:nvPr/>
        </p:nvSpPr>
        <p:spPr>
          <a:xfrm>
            <a:off x="695325" y="1162319"/>
            <a:ext cx="9484995" cy="369332"/>
          </a:xfrm>
          <a:prstGeom prst="rect">
            <a:avLst/>
          </a:prstGeom>
          <a:noFill/>
        </p:spPr>
        <p:txBody>
          <a:bodyPr wrap="square">
            <a:spAutoFit/>
          </a:bodyPr>
          <a:lstStyle/>
          <a:p>
            <a:r>
              <a:rPr lang="zh-CN" altLang="en-US" dirty="0"/>
              <a:t>编码后在信道传输的比特长度为</a:t>
            </a:r>
            <a:r>
              <a:rPr lang="zh-CN" altLang="en-US" sz="1800" b="0" i="0" dirty="0">
                <a:solidFill>
                  <a:srgbClr val="000000"/>
                </a:solidFill>
                <a:effectLst/>
                <a:latin typeface="SimSun" panose="02010600030101010101" pitchFamily="2" charset="-122"/>
                <a:ea typeface="SimSun" panose="02010600030101010101" pitchFamily="2" charset="-122"/>
              </a:rPr>
              <a:t>：</a:t>
            </a:r>
          </a:p>
        </p:txBody>
      </p:sp>
      <p:pic>
        <p:nvPicPr>
          <p:cNvPr id="3" name="图片 2">
            <a:extLst>
              <a:ext uri="{FF2B5EF4-FFF2-40B4-BE49-F238E27FC236}">
                <a16:creationId xmlns:a16="http://schemas.microsoft.com/office/drawing/2014/main" id="{1DC66ECA-0BC2-48F3-8649-51D2D10273D7}"/>
              </a:ext>
            </a:extLst>
          </p:cNvPr>
          <p:cNvPicPr>
            <a:picLocks noChangeAspect="1"/>
          </p:cNvPicPr>
          <p:nvPr/>
        </p:nvPicPr>
        <p:blipFill>
          <a:blip r:embed="rId5"/>
          <a:stretch>
            <a:fillRect/>
          </a:stretch>
        </p:blipFill>
        <p:spPr>
          <a:xfrm>
            <a:off x="3255220" y="226750"/>
            <a:ext cx="2641070" cy="667218"/>
          </a:xfrm>
          <a:prstGeom prst="rect">
            <a:avLst/>
          </a:prstGeom>
        </p:spPr>
      </p:pic>
      <p:sp>
        <p:nvSpPr>
          <p:cNvPr id="13" name="文本框 12">
            <a:extLst>
              <a:ext uri="{FF2B5EF4-FFF2-40B4-BE49-F238E27FC236}">
                <a16:creationId xmlns:a16="http://schemas.microsoft.com/office/drawing/2014/main" id="{E67EA0A5-DE06-416F-B382-802AE89268E5}"/>
              </a:ext>
            </a:extLst>
          </p:cNvPr>
          <p:cNvSpPr txBox="1"/>
          <p:nvPr/>
        </p:nvSpPr>
        <p:spPr>
          <a:xfrm>
            <a:off x="645447" y="3025833"/>
            <a:ext cx="9673417" cy="2308324"/>
          </a:xfrm>
          <a:prstGeom prst="rect">
            <a:avLst/>
          </a:prstGeom>
          <a:noFill/>
        </p:spPr>
        <p:txBody>
          <a:bodyPr wrap="square">
            <a:spAutoFit/>
          </a:bodyPr>
          <a:lstStyle/>
          <a:p>
            <a:r>
              <a:rPr lang="zh-CN" altLang="en-US" sz="1800" b="0" i="0" dirty="0">
                <a:solidFill>
                  <a:srgbClr val="000000"/>
                </a:solidFill>
                <a:effectLst/>
                <a:latin typeface="SimSun" panose="02010600030101010101" pitchFamily="2" charset="-122"/>
                <a:ea typeface="SimSun" panose="02010600030101010101" pitchFamily="2" charset="-122"/>
              </a:rPr>
              <a:t>本次实验 </a:t>
            </a:r>
            <a:r>
              <a:rPr lang="en-US" altLang="zh-CN" sz="1800" b="0" i="0" dirty="0" err="1">
                <a:solidFill>
                  <a:srgbClr val="000000"/>
                </a:solidFill>
                <a:effectLst/>
                <a:latin typeface="LMRoman10-Regular"/>
              </a:rPr>
              <a:t>PreambleLen</a:t>
            </a:r>
            <a:r>
              <a:rPr lang="en-US" altLang="zh-CN" sz="1800" b="0" i="0" dirty="0">
                <a:solidFill>
                  <a:srgbClr val="000000"/>
                </a:solidFill>
                <a:effectLst/>
                <a:latin typeface="LMRoman10-Regular"/>
              </a:rPr>
              <a:t>=21</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err="1">
                <a:solidFill>
                  <a:srgbClr val="000000"/>
                </a:solidFill>
                <a:effectLst/>
                <a:latin typeface="LMRoman10-Regular"/>
              </a:rPr>
              <a:t>crc_num</a:t>
            </a:r>
            <a:r>
              <a:rPr lang="en-US" altLang="zh-CN" sz="1800" b="0" i="0" dirty="0">
                <a:solidFill>
                  <a:srgbClr val="000000"/>
                </a:solidFill>
                <a:effectLst/>
                <a:latin typeface="LMRoman10-Regular"/>
              </a:rPr>
              <a:t> </a:t>
            </a:r>
            <a:r>
              <a:rPr lang="zh-CN" altLang="en-US" sz="1800" b="0" i="0" dirty="0">
                <a:solidFill>
                  <a:srgbClr val="000000"/>
                </a:solidFill>
                <a:effectLst/>
                <a:latin typeface="SimSun" panose="02010600030101010101" pitchFamily="2" charset="-122"/>
                <a:ea typeface="SimSun" panose="02010600030101010101" pitchFamily="2" charset="-122"/>
              </a:rPr>
              <a:t>的最大值为 </a:t>
            </a:r>
            <a:r>
              <a:rPr lang="en-US" altLang="zh-CN" sz="1800" b="0" i="0" dirty="0">
                <a:solidFill>
                  <a:srgbClr val="000000"/>
                </a:solidFill>
                <a:effectLst/>
                <a:latin typeface="LMRoman10-Regular"/>
              </a:rPr>
              <a:t>24</a:t>
            </a:r>
            <a:r>
              <a:rPr lang="zh-CN" altLang="en-US" sz="1800" b="0" i="0" dirty="0">
                <a:solidFill>
                  <a:srgbClr val="000000"/>
                </a:solidFill>
                <a:effectLst/>
                <a:latin typeface="SimSun" panose="02010600030101010101" pitchFamily="2" charset="-122"/>
                <a:ea typeface="SimSun" panose="02010600030101010101" pitchFamily="2" charset="-122"/>
              </a:rPr>
              <a:t>。</a:t>
            </a:r>
          </a:p>
          <a:p>
            <a:r>
              <a:rPr lang="en-US" altLang="zh-CN" sz="1800" b="0" i="0" dirty="0">
                <a:solidFill>
                  <a:srgbClr val="000000"/>
                </a:solidFill>
                <a:effectLst/>
                <a:latin typeface="LMRoman10-Regular"/>
              </a:rPr>
              <a:t>10 </a:t>
            </a:r>
            <a:r>
              <a:rPr lang="zh-CN" altLang="en-US" sz="1800" b="0" i="0" dirty="0">
                <a:solidFill>
                  <a:srgbClr val="000000"/>
                </a:solidFill>
                <a:effectLst/>
                <a:latin typeface="SimSun" panose="02010600030101010101" pitchFamily="2" charset="-122"/>
                <a:ea typeface="SimSun" panose="02010600030101010101" pitchFamily="2" charset="-122"/>
              </a:rPr>
              <a:t>倍上采样时，</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12</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8</a:t>
            </a:r>
            <a:r>
              <a:rPr lang="zh-CN" altLang="en-US" sz="1800" b="0" i="0" dirty="0">
                <a:solidFill>
                  <a:srgbClr val="000000"/>
                </a:solidFill>
                <a:effectLst/>
                <a:latin typeface="SimSun" panose="02010600030101010101" pitchFamily="2" charset="-122"/>
                <a:ea typeface="SimSun" panose="02010600030101010101" pitchFamily="2" charset="-122"/>
              </a:rPr>
              <a:t>）汉明码，代入得到编码后在信道传输的比特长度为 </a:t>
            </a:r>
            <a:r>
              <a:rPr lang="en-US" altLang="zh-CN" sz="1800" b="0" i="0" dirty="0">
                <a:solidFill>
                  <a:srgbClr val="000000"/>
                </a:solidFill>
                <a:effectLst/>
                <a:latin typeface="LMRoman10-Regular"/>
              </a:rPr>
              <a:t>29370</a:t>
            </a:r>
            <a:r>
              <a:rPr lang="zh-CN" altLang="en-US" sz="1800" b="0" i="0" dirty="0">
                <a:solidFill>
                  <a:srgbClr val="000000"/>
                </a:solidFill>
                <a:effectLst/>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）循环码或汉明码，代入得到编码后在信道传输的比特长度为 </a:t>
            </a:r>
            <a:r>
              <a:rPr lang="en-US" altLang="zh-CN" sz="1800" b="0" i="0" dirty="0">
                <a:solidFill>
                  <a:srgbClr val="000000"/>
                </a:solidFill>
                <a:effectLst/>
                <a:latin typeface="LMRoman10-Regular"/>
              </a:rPr>
              <a:t>30380</a:t>
            </a:r>
            <a:r>
              <a:rPr lang="zh-CN" altLang="en-US" sz="1800" b="0" i="0" dirty="0">
                <a:solidFill>
                  <a:srgbClr val="000000"/>
                </a:solidFill>
                <a:effectLst/>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en-US" altLang="zh-CN" sz="1800" b="0" i="0" dirty="0">
                <a:solidFill>
                  <a:srgbClr val="000000"/>
                </a:solidFill>
                <a:effectLst/>
                <a:latin typeface="LMRoman10-Regular"/>
              </a:rPr>
              <a:t>30 </a:t>
            </a:r>
            <a:r>
              <a:rPr lang="zh-CN" altLang="en-US" sz="1800" b="0" i="0" dirty="0">
                <a:solidFill>
                  <a:srgbClr val="000000"/>
                </a:solidFill>
                <a:effectLst/>
                <a:latin typeface="SimSun" panose="02010600030101010101" pitchFamily="2" charset="-122"/>
                <a:ea typeface="SimSun" panose="02010600030101010101" pitchFamily="2" charset="-122"/>
              </a:rPr>
              <a:t>倍上采样时，</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12</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8</a:t>
            </a:r>
            <a:r>
              <a:rPr lang="zh-CN" altLang="en-US" sz="1800" b="0" i="0" dirty="0">
                <a:solidFill>
                  <a:srgbClr val="000000"/>
                </a:solidFill>
                <a:effectLst/>
                <a:latin typeface="SimSun" panose="02010600030101010101" pitchFamily="2" charset="-122"/>
                <a:ea typeface="SimSun" panose="02010600030101010101" pitchFamily="2" charset="-122"/>
              </a:rPr>
              <a:t>）汉明码，代入得到编码后在信道传输的比特长度为 </a:t>
            </a:r>
            <a:r>
              <a:rPr lang="en-US" altLang="zh-CN" sz="1800" b="0" i="0" dirty="0">
                <a:solidFill>
                  <a:srgbClr val="000000"/>
                </a:solidFill>
                <a:effectLst/>
                <a:latin typeface="LMRoman10-Regular"/>
              </a:rPr>
              <a:t>30510</a:t>
            </a:r>
            <a:r>
              <a:rPr lang="zh-CN" altLang="en-US" sz="1800" b="0" i="0" dirty="0">
                <a:solidFill>
                  <a:srgbClr val="000000"/>
                </a:solidFill>
                <a:effectLst/>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若使用（</a:t>
            </a:r>
            <a:r>
              <a:rPr lang="en-US" altLang="zh-CN" sz="1800" b="0" i="0" dirty="0">
                <a:solidFill>
                  <a:srgbClr val="000000"/>
                </a:solidFill>
                <a:effectLst/>
                <a:latin typeface="LMRoman10-Regular"/>
              </a:rPr>
              <a:t>7</a:t>
            </a:r>
            <a:r>
              <a:rPr lang="zh-CN" altLang="en-US" sz="1800" b="0" i="0" dirty="0">
                <a:solidFill>
                  <a:srgbClr val="000000"/>
                </a:solidFill>
                <a:effectLst/>
                <a:latin typeface="SimSun" panose="02010600030101010101" pitchFamily="2" charset="-122"/>
                <a:ea typeface="SimSun" panose="02010600030101010101" pitchFamily="2" charset="-122"/>
              </a:rPr>
              <a:t>， </a:t>
            </a:r>
            <a:r>
              <a:rPr lang="en-US" altLang="zh-CN" sz="1800" b="0" i="0" dirty="0">
                <a:solidFill>
                  <a:srgbClr val="000000"/>
                </a:solidFill>
                <a:effectLst/>
                <a:latin typeface="LMRoman10-Regular"/>
              </a:rPr>
              <a:t>4</a:t>
            </a:r>
            <a:r>
              <a:rPr lang="zh-CN" altLang="en-US" sz="1800" b="0" i="0" dirty="0">
                <a:solidFill>
                  <a:srgbClr val="000000"/>
                </a:solidFill>
                <a:effectLst/>
                <a:latin typeface="SimSun" panose="02010600030101010101" pitchFamily="2" charset="-122"/>
                <a:ea typeface="SimSun" panose="02010600030101010101" pitchFamily="2" charset="-122"/>
              </a:rPr>
              <a:t>）循环码或汉明码，代入得到编码后在信道传输的比特长度为 </a:t>
            </a:r>
            <a:r>
              <a:rPr lang="en-US" altLang="zh-CN" sz="1800" b="0" i="0" dirty="0">
                <a:solidFill>
                  <a:srgbClr val="000000"/>
                </a:solidFill>
                <a:effectLst/>
                <a:latin typeface="LMRoman10-Regular"/>
              </a:rPr>
              <a:t>30450</a:t>
            </a:r>
            <a:r>
              <a:rPr lang="zh-CN" altLang="en-US" sz="1800" b="0" i="0" dirty="0">
                <a:solidFill>
                  <a:srgbClr val="000000"/>
                </a:solidFill>
                <a:effectLst/>
                <a:latin typeface="SimSun" panose="02010600030101010101" pitchFamily="2" charset="-122"/>
                <a:ea typeface="SimSun" panose="02010600030101010101" pitchFamily="2" charset="-122"/>
              </a:rPr>
              <a:t>。</a:t>
            </a:r>
            <a:endParaRPr lang="en-US" altLang="zh-CN" sz="1800" b="0" i="0" dirty="0">
              <a:solidFill>
                <a:srgbClr val="000000"/>
              </a:solidFill>
              <a:effectLst/>
              <a:latin typeface="SimSun" panose="02010600030101010101" pitchFamily="2" charset="-122"/>
              <a:ea typeface="SimSun" panose="02010600030101010101" pitchFamily="2" charset="-122"/>
            </a:endParaRPr>
          </a:p>
          <a:p>
            <a:r>
              <a:rPr lang="zh-CN" altLang="en-US" sz="1800" b="0" i="0" dirty="0">
                <a:solidFill>
                  <a:srgbClr val="000000"/>
                </a:solidFill>
                <a:effectLst/>
                <a:latin typeface="SimSun" panose="02010600030101010101" pitchFamily="2" charset="-122"/>
                <a:ea typeface="SimSun" panose="02010600030101010101" pitchFamily="2" charset="-122"/>
              </a:rPr>
              <a:t>均小于本次实验长度限制 </a:t>
            </a:r>
            <a:r>
              <a:rPr lang="en-US" altLang="zh-CN" sz="1800" b="0" i="0" dirty="0">
                <a:solidFill>
                  <a:srgbClr val="000000"/>
                </a:solidFill>
                <a:effectLst/>
                <a:latin typeface="LMRoman10-Regular"/>
              </a:rPr>
              <a:t>30720</a:t>
            </a:r>
            <a:r>
              <a:rPr lang="zh-CN" altLang="en-US" dirty="0"/>
              <a:t> </a:t>
            </a:r>
          </a:p>
        </p:txBody>
      </p:sp>
      <p:pic>
        <p:nvPicPr>
          <p:cNvPr id="6" name="图片 5">
            <a:extLst>
              <a:ext uri="{FF2B5EF4-FFF2-40B4-BE49-F238E27FC236}">
                <a16:creationId xmlns:a16="http://schemas.microsoft.com/office/drawing/2014/main" id="{E4910B4D-6FDE-4118-BDEB-704269450493}"/>
              </a:ext>
            </a:extLst>
          </p:cNvPr>
          <p:cNvPicPr>
            <a:picLocks noChangeAspect="1"/>
          </p:cNvPicPr>
          <p:nvPr/>
        </p:nvPicPr>
        <p:blipFill>
          <a:blip r:embed="rId6"/>
          <a:stretch>
            <a:fillRect/>
          </a:stretch>
        </p:blipFill>
        <p:spPr>
          <a:xfrm>
            <a:off x="753687" y="1669379"/>
            <a:ext cx="9230944" cy="929405"/>
          </a:xfrm>
          <a:prstGeom prst="rect">
            <a:avLst/>
          </a:prstGeom>
        </p:spPr>
      </p:pic>
    </p:spTree>
    <p:extLst>
      <p:ext uri="{BB962C8B-B14F-4D97-AF65-F5344CB8AC3E}">
        <p14:creationId xmlns:p14="http://schemas.microsoft.com/office/powerpoint/2010/main" val="36723654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695325" y="298749"/>
            <a:ext cx="5400675" cy="523220"/>
          </a:xfrm>
          <a:prstGeom prst="rect">
            <a:avLst/>
          </a:prstGeom>
          <a:noFill/>
        </p:spPr>
        <p:txBody>
          <a:bodyPr wrap="square" rtlCol="0">
            <a:spAutoFit/>
          </a:bodyPr>
          <a:lstStyle/>
          <a:p>
            <a:r>
              <a:rPr lang="zh-CN" altLang="en-US" sz="2800" b="1" dirty="0">
                <a:latin typeface="微软雅黑" panose="020B0503020204020204" pitchFamily="34" charset="-122"/>
              </a:rPr>
              <a:t>综合设计内容</a:t>
            </a:r>
          </a:p>
        </p:txBody>
      </p:sp>
      <p:sp>
        <p:nvSpPr>
          <p:cNvPr id="4" name="灯片编号占位符 3"/>
          <p:cNvSpPr>
            <a:spLocks noGrp="1"/>
          </p:cNvSpPr>
          <p:nvPr>
            <p:ph type="sldNum" sz="quarter" idx="12"/>
          </p:nvPr>
        </p:nvSpPr>
        <p:spPr/>
        <p:txBody>
          <a:bodyPr/>
          <a:lstStyle/>
          <a:p>
            <a:fld id="{51D91E7F-84B6-4064-9D4E-CC7D244BCA04}" type="slidenum">
              <a:rPr lang="zh-CN" altLang="en-US" smtClean="0"/>
              <a:pPr/>
              <a:t>9</a:t>
            </a:fld>
            <a:endParaRPr lang="zh-CN" altLang="en-US" dirty="0"/>
          </a:p>
        </p:txBody>
      </p:sp>
      <p:pic>
        <p:nvPicPr>
          <p:cNvPr id="17" name="图形 16">
            <a:extLst>
              <a:ext uri="{FF2B5EF4-FFF2-40B4-BE49-F238E27FC236}">
                <a16:creationId xmlns:a16="http://schemas.microsoft.com/office/drawing/2014/main" id="{76612C5F-4760-4C59-A3A0-71E30C72EFA8}"/>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80561" b="-400"/>
          <a:stretch/>
        </p:blipFill>
        <p:spPr>
          <a:xfrm>
            <a:off x="10491122" y="56223"/>
            <a:ext cx="1391938" cy="1376663"/>
          </a:xfrm>
          <a:prstGeom prst="rect">
            <a:avLst/>
          </a:prstGeom>
        </p:spPr>
      </p:pic>
      <p:pic>
        <p:nvPicPr>
          <p:cNvPr id="8" name="图片 7">
            <a:extLst>
              <a:ext uri="{FF2B5EF4-FFF2-40B4-BE49-F238E27FC236}">
                <a16:creationId xmlns:a16="http://schemas.microsoft.com/office/drawing/2014/main" id="{8223A71A-F50D-4326-A902-16559E32F159}"/>
              </a:ext>
            </a:extLst>
          </p:cNvPr>
          <p:cNvPicPr>
            <a:picLocks noChangeAspect="1"/>
          </p:cNvPicPr>
          <p:nvPr/>
        </p:nvPicPr>
        <p:blipFill>
          <a:blip r:embed="rId5"/>
          <a:stretch>
            <a:fillRect/>
          </a:stretch>
        </p:blipFill>
        <p:spPr>
          <a:xfrm>
            <a:off x="3092809" y="236085"/>
            <a:ext cx="2415758" cy="662861"/>
          </a:xfrm>
          <a:prstGeom prst="rect">
            <a:avLst/>
          </a:prstGeom>
        </p:spPr>
      </p:pic>
      <p:sp>
        <p:nvSpPr>
          <p:cNvPr id="16" name="文本框 15">
            <a:extLst>
              <a:ext uri="{FF2B5EF4-FFF2-40B4-BE49-F238E27FC236}">
                <a16:creationId xmlns:a16="http://schemas.microsoft.com/office/drawing/2014/main" id="{A15B5370-252E-4CC1-AE36-1EBEAE23436F}"/>
              </a:ext>
            </a:extLst>
          </p:cNvPr>
          <p:cNvSpPr txBox="1"/>
          <p:nvPr/>
        </p:nvSpPr>
        <p:spPr>
          <a:xfrm>
            <a:off x="548640" y="1142463"/>
            <a:ext cx="6096000" cy="646331"/>
          </a:xfrm>
          <a:prstGeom prst="rect">
            <a:avLst/>
          </a:prstGeom>
          <a:noFill/>
        </p:spPr>
        <p:txBody>
          <a:bodyPr wrap="square">
            <a:spAutoFit/>
          </a:bodyPr>
          <a:lstStyle/>
          <a:p>
            <a:r>
              <a:rPr lang="zh-CN" altLang="en-US" dirty="0"/>
              <a:t>传输块上的循环冗余校验 </a:t>
            </a:r>
            <a:r>
              <a:rPr lang="en-US" altLang="zh-CN" dirty="0"/>
              <a:t>CRC </a:t>
            </a:r>
            <a:r>
              <a:rPr lang="zh-CN" altLang="en-US" dirty="0"/>
              <a:t>提供差错检测功能 </a:t>
            </a:r>
            <a:br>
              <a:rPr lang="zh-CN" altLang="en-US" dirty="0"/>
            </a:br>
            <a:endParaRPr lang="zh-CN" altLang="en-US" dirty="0"/>
          </a:p>
        </p:txBody>
      </p:sp>
      <p:sp>
        <p:nvSpPr>
          <p:cNvPr id="18" name="文本框 17">
            <a:extLst>
              <a:ext uri="{FF2B5EF4-FFF2-40B4-BE49-F238E27FC236}">
                <a16:creationId xmlns:a16="http://schemas.microsoft.com/office/drawing/2014/main" id="{E01494AE-5E06-4645-BC09-8653213305C0}"/>
              </a:ext>
            </a:extLst>
          </p:cNvPr>
          <p:cNvSpPr txBox="1"/>
          <p:nvPr/>
        </p:nvSpPr>
        <p:spPr>
          <a:xfrm>
            <a:off x="548640" y="1542601"/>
            <a:ext cx="10584873" cy="2520370"/>
          </a:xfrm>
          <a:prstGeom prst="rect">
            <a:avLst/>
          </a:prstGeom>
          <a:noFill/>
        </p:spPr>
        <p:txBody>
          <a:bodyPr wrap="square">
            <a:spAutoFit/>
          </a:bodyPr>
          <a:lstStyle>
            <a:defPPr>
              <a:defRPr lang="zh-CN"/>
            </a:defPPr>
            <a:lvl1pPr>
              <a:defRPr>
                <a:solidFill>
                  <a:srgbClr val="000000"/>
                </a:solidFill>
                <a:latin typeface="SimSun" panose="02010600030101010101" pitchFamily="2" charset="-122"/>
                <a:ea typeface="SimSun" panose="02010600030101010101" pitchFamily="2" charset="-122"/>
              </a:defRPr>
            </a:lvl1pPr>
          </a:lstStyle>
          <a:p>
            <a:pPr>
              <a:lnSpc>
                <a:spcPct val="150000"/>
              </a:lnSpc>
            </a:pPr>
            <a:r>
              <a:rPr lang="en-US" altLang="zh-CN" dirty="0">
                <a:solidFill>
                  <a:schemeClr val="tx1"/>
                </a:solidFill>
                <a:latin typeface="+mn-lt"/>
                <a:ea typeface="+mn-ea"/>
              </a:rPr>
              <a:t>CRC </a:t>
            </a:r>
            <a:r>
              <a:rPr lang="zh-CN" altLang="en-US" dirty="0">
                <a:solidFill>
                  <a:schemeClr val="tx1"/>
                </a:solidFill>
                <a:latin typeface="+mn-lt"/>
                <a:ea typeface="+mn-ea"/>
              </a:rPr>
              <a:t>校验利用线性编码理论，在发送端根据要传送的 </a:t>
            </a:r>
            <a:r>
              <a:rPr lang="en-US" altLang="zh-CN" dirty="0">
                <a:solidFill>
                  <a:schemeClr val="tx1"/>
                </a:solidFill>
                <a:latin typeface="+mn-lt"/>
                <a:ea typeface="+mn-ea"/>
              </a:rPr>
              <a:t>k </a:t>
            </a:r>
            <a:r>
              <a:rPr lang="zh-CN" altLang="en-US" dirty="0">
                <a:solidFill>
                  <a:schemeClr val="tx1"/>
                </a:solidFill>
                <a:latin typeface="+mn-lt"/>
                <a:ea typeface="+mn-ea"/>
              </a:rPr>
              <a:t>位二进制码序列，以一定的规则产生一个校验用的监督码（即 </a:t>
            </a:r>
            <a:r>
              <a:rPr lang="en-US" altLang="zh-CN" dirty="0">
                <a:solidFill>
                  <a:schemeClr val="tx1"/>
                </a:solidFill>
                <a:latin typeface="+mn-lt"/>
                <a:ea typeface="+mn-ea"/>
              </a:rPr>
              <a:t>CRC </a:t>
            </a:r>
            <a:r>
              <a:rPr lang="zh-CN" altLang="en-US" dirty="0">
                <a:solidFill>
                  <a:schemeClr val="tx1"/>
                </a:solidFill>
                <a:latin typeface="+mn-lt"/>
                <a:ea typeface="+mn-ea"/>
              </a:rPr>
              <a:t>码） </a:t>
            </a:r>
            <a:r>
              <a:rPr lang="en-US" altLang="zh-CN" dirty="0">
                <a:solidFill>
                  <a:schemeClr val="tx1"/>
                </a:solidFill>
                <a:latin typeface="+mn-lt"/>
                <a:ea typeface="+mn-ea"/>
              </a:rPr>
              <a:t>r </a:t>
            </a:r>
            <a:r>
              <a:rPr lang="zh-CN" altLang="en-US" dirty="0">
                <a:solidFill>
                  <a:schemeClr val="tx1"/>
                </a:solidFill>
                <a:latin typeface="+mn-lt"/>
                <a:ea typeface="+mn-ea"/>
              </a:rPr>
              <a:t>位，并附在信息后面，构成一个新的二进制码序列数共 </a:t>
            </a:r>
            <a:r>
              <a:rPr lang="en-US" altLang="zh-CN" dirty="0" err="1">
                <a:solidFill>
                  <a:schemeClr val="tx1"/>
                </a:solidFill>
                <a:latin typeface="+mn-lt"/>
                <a:ea typeface="+mn-ea"/>
              </a:rPr>
              <a:t>k+r</a:t>
            </a:r>
            <a:r>
              <a:rPr lang="en-US" altLang="zh-CN" dirty="0">
                <a:solidFill>
                  <a:schemeClr val="tx1"/>
                </a:solidFill>
                <a:latin typeface="+mn-lt"/>
                <a:ea typeface="+mn-ea"/>
              </a:rPr>
              <a:t> </a:t>
            </a:r>
            <a:r>
              <a:rPr lang="zh-CN" altLang="en-US" dirty="0">
                <a:solidFill>
                  <a:schemeClr val="tx1"/>
                </a:solidFill>
                <a:latin typeface="+mn-lt"/>
                <a:ea typeface="+mn-ea"/>
              </a:rPr>
              <a:t>位，最后发送出去。在接收端，则根据信息码和 </a:t>
            </a:r>
            <a:r>
              <a:rPr lang="en-US" altLang="zh-CN" dirty="0">
                <a:solidFill>
                  <a:schemeClr val="tx1"/>
                </a:solidFill>
                <a:latin typeface="+mn-lt"/>
                <a:ea typeface="+mn-ea"/>
              </a:rPr>
              <a:t>CRC </a:t>
            </a:r>
            <a:r>
              <a:rPr lang="zh-CN" altLang="en-US" dirty="0">
                <a:solidFill>
                  <a:schemeClr val="tx1"/>
                </a:solidFill>
                <a:latin typeface="+mn-lt"/>
                <a:ea typeface="+mn-ea"/>
              </a:rPr>
              <a:t>码之间所遵循的规则进行检验，以确定传送中是否出错 </a:t>
            </a:r>
            <a:endParaRPr lang="en-US" altLang="zh-CN" dirty="0">
              <a:solidFill>
                <a:schemeClr val="tx1"/>
              </a:solidFill>
              <a:latin typeface="+mn-lt"/>
              <a:ea typeface="+mn-ea"/>
            </a:endParaRPr>
          </a:p>
          <a:p>
            <a:pPr>
              <a:lnSpc>
                <a:spcPct val="150000"/>
              </a:lnSpc>
            </a:pPr>
            <a:endParaRPr lang="en-US" altLang="zh-CN" dirty="0">
              <a:solidFill>
                <a:schemeClr val="tx1"/>
              </a:solidFill>
              <a:latin typeface="+mn-lt"/>
              <a:ea typeface="+mn-ea"/>
            </a:endParaRPr>
          </a:p>
          <a:p>
            <a:pPr>
              <a:lnSpc>
                <a:spcPct val="150000"/>
              </a:lnSpc>
            </a:pPr>
            <a:r>
              <a:rPr lang="zh-CN" altLang="en-US" dirty="0">
                <a:solidFill>
                  <a:schemeClr val="tx1"/>
                </a:solidFill>
                <a:latin typeface="+mn-lt"/>
                <a:ea typeface="+mn-ea"/>
              </a:rPr>
              <a:t>本次实验</a:t>
            </a:r>
            <a:r>
              <a:rPr lang="en-US" altLang="zh-CN" dirty="0">
                <a:solidFill>
                  <a:schemeClr val="tx1"/>
                </a:solidFill>
                <a:latin typeface="+mn-lt"/>
                <a:ea typeface="+mn-ea"/>
              </a:rPr>
              <a:t>CRC</a:t>
            </a:r>
            <a:r>
              <a:rPr lang="zh-CN" altLang="en-US" dirty="0">
                <a:solidFill>
                  <a:schemeClr val="tx1"/>
                </a:solidFill>
                <a:latin typeface="+mn-lt"/>
                <a:ea typeface="+mn-ea"/>
              </a:rPr>
              <a:t>码位数有</a:t>
            </a:r>
            <a:r>
              <a:rPr lang="en-US" altLang="zh-CN" dirty="0">
                <a:solidFill>
                  <a:schemeClr val="tx1"/>
                </a:solidFill>
                <a:latin typeface="+mn-lt"/>
                <a:ea typeface="+mn-ea"/>
              </a:rPr>
              <a:t>8</a:t>
            </a:r>
            <a:r>
              <a:rPr lang="zh-CN" altLang="en-US" dirty="0">
                <a:solidFill>
                  <a:schemeClr val="tx1"/>
                </a:solidFill>
                <a:latin typeface="+mn-lt"/>
                <a:ea typeface="+mn-ea"/>
              </a:rPr>
              <a:t>，</a:t>
            </a:r>
            <a:r>
              <a:rPr lang="en-US" altLang="zh-CN" dirty="0">
                <a:solidFill>
                  <a:schemeClr val="tx1"/>
                </a:solidFill>
                <a:latin typeface="+mn-lt"/>
                <a:ea typeface="+mn-ea"/>
              </a:rPr>
              <a:t>12</a:t>
            </a:r>
            <a:r>
              <a:rPr lang="zh-CN" altLang="en-US" dirty="0">
                <a:solidFill>
                  <a:schemeClr val="tx1"/>
                </a:solidFill>
                <a:latin typeface="+mn-lt"/>
                <a:ea typeface="+mn-ea"/>
              </a:rPr>
              <a:t>，</a:t>
            </a:r>
            <a:r>
              <a:rPr lang="en-US" altLang="zh-CN" dirty="0">
                <a:solidFill>
                  <a:schemeClr val="tx1"/>
                </a:solidFill>
                <a:latin typeface="+mn-lt"/>
                <a:ea typeface="+mn-ea"/>
              </a:rPr>
              <a:t>16</a:t>
            </a:r>
            <a:r>
              <a:rPr lang="zh-CN" altLang="en-US" dirty="0">
                <a:solidFill>
                  <a:schemeClr val="tx1"/>
                </a:solidFill>
                <a:latin typeface="+mn-lt"/>
                <a:ea typeface="+mn-ea"/>
              </a:rPr>
              <a:t>，</a:t>
            </a:r>
            <a:r>
              <a:rPr lang="en-US" altLang="zh-CN" dirty="0">
                <a:solidFill>
                  <a:schemeClr val="tx1"/>
                </a:solidFill>
                <a:latin typeface="+mn-lt"/>
                <a:ea typeface="+mn-ea"/>
              </a:rPr>
              <a:t>24</a:t>
            </a:r>
            <a:r>
              <a:rPr lang="zh-CN" altLang="en-US" dirty="0">
                <a:solidFill>
                  <a:schemeClr val="tx1"/>
                </a:solidFill>
                <a:latin typeface="+mn-lt"/>
                <a:ea typeface="+mn-ea"/>
              </a:rPr>
              <a:t>四种，使用线性反馈寄存器实现：</a:t>
            </a:r>
            <a:br>
              <a:rPr lang="zh-CN" altLang="en-US" dirty="0"/>
            </a:br>
            <a:endParaRPr lang="zh-CN" altLang="en-US" dirty="0"/>
          </a:p>
        </p:txBody>
      </p:sp>
      <p:pic>
        <p:nvPicPr>
          <p:cNvPr id="19" name="图片 18">
            <a:extLst>
              <a:ext uri="{FF2B5EF4-FFF2-40B4-BE49-F238E27FC236}">
                <a16:creationId xmlns:a16="http://schemas.microsoft.com/office/drawing/2014/main" id="{B0BEA8EC-05A5-48D3-915E-038320CFD88A}"/>
              </a:ext>
            </a:extLst>
          </p:cNvPr>
          <p:cNvPicPr>
            <a:picLocks noChangeAspect="1"/>
          </p:cNvPicPr>
          <p:nvPr/>
        </p:nvPicPr>
        <p:blipFill>
          <a:blip r:embed="rId6"/>
          <a:stretch>
            <a:fillRect/>
          </a:stretch>
        </p:blipFill>
        <p:spPr>
          <a:xfrm>
            <a:off x="742603" y="4172686"/>
            <a:ext cx="9285421" cy="1895605"/>
          </a:xfrm>
          <a:prstGeom prst="rect">
            <a:avLst/>
          </a:prstGeom>
        </p:spPr>
      </p:pic>
      <p:sp>
        <p:nvSpPr>
          <p:cNvPr id="20" name="文本框 19">
            <a:extLst>
              <a:ext uri="{FF2B5EF4-FFF2-40B4-BE49-F238E27FC236}">
                <a16:creationId xmlns:a16="http://schemas.microsoft.com/office/drawing/2014/main" id="{42E825A4-9018-42F8-B365-354EDD0AB202}"/>
              </a:ext>
            </a:extLst>
          </p:cNvPr>
          <p:cNvSpPr txBox="1"/>
          <p:nvPr/>
        </p:nvSpPr>
        <p:spPr>
          <a:xfrm>
            <a:off x="5262188" y="4264708"/>
            <a:ext cx="3496887" cy="646331"/>
          </a:xfrm>
          <a:prstGeom prst="rect">
            <a:avLst/>
          </a:prstGeom>
          <a:noFill/>
        </p:spPr>
        <p:txBody>
          <a:bodyPr wrap="square">
            <a:spAutoFit/>
          </a:bodyPr>
          <a:lstStyle/>
          <a:p>
            <a:r>
              <a:rPr lang="en-US" altLang="zh-CN" sz="1800" b="0" i="1" dirty="0">
                <a:solidFill>
                  <a:srgbClr val="000000"/>
                </a:solidFill>
                <a:effectLst/>
                <a:latin typeface="CMMI10"/>
              </a:rPr>
              <a:t>g</a:t>
            </a:r>
            <a:r>
              <a:rPr lang="en-US" altLang="zh-CN" sz="800" b="0" i="1" dirty="0">
                <a:solidFill>
                  <a:srgbClr val="000000"/>
                </a:solidFill>
                <a:effectLst/>
                <a:latin typeface="CMMI7"/>
              </a:rPr>
              <a:t>CRC</a:t>
            </a:r>
            <a:r>
              <a:rPr lang="en-US" altLang="zh-CN" sz="800" b="0" i="0" dirty="0">
                <a:solidFill>
                  <a:srgbClr val="000000"/>
                </a:solidFill>
                <a:effectLst/>
                <a:latin typeface="CMR7"/>
              </a:rPr>
              <a:t>8</a:t>
            </a:r>
            <a:r>
              <a:rPr lang="en-US" altLang="zh-CN" sz="1800" b="0" i="0" dirty="0">
                <a:solidFill>
                  <a:srgbClr val="000000"/>
                </a:solidFill>
                <a:effectLst/>
                <a:latin typeface="CMR10"/>
              </a:rPr>
              <a:t>(</a:t>
            </a:r>
            <a:r>
              <a:rPr lang="en-US" altLang="zh-CN" sz="1800" b="0" i="1" dirty="0">
                <a:solidFill>
                  <a:srgbClr val="000000"/>
                </a:solidFill>
                <a:effectLst/>
                <a:latin typeface="CMMI10"/>
              </a:rPr>
              <a:t>D</a:t>
            </a:r>
            <a:r>
              <a:rPr lang="en-US" altLang="zh-CN" sz="1800" b="0" i="0" dirty="0">
                <a:solidFill>
                  <a:srgbClr val="000000"/>
                </a:solidFill>
                <a:effectLst/>
                <a:latin typeface="CMR10"/>
              </a:rPr>
              <a:t>) = </a:t>
            </a:r>
            <a:r>
              <a:rPr lang="en-US" altLang="zh-CN" sz="1800" b="0" i="1" dirty="0">
                <a:solidFill>
                  <a:srgbClr val="000000"/>
                </a:solidFill>
                <a:effectLst/>
                <a:latin typeface="CMMI10"/>
              </a:rPr>
              <a:t>D</a:t>
            </a:r>
            <a:r>
              <a:rPr lang="en-US" altLang="zh-CN" sz="1800" b="0" i="0" dirty="0">
                <a:solidFill>
                  <a:srgbClr val="000000"/>
                </a:solidFill>
                <a:effectLst/>
                <a:latin typeface="CMR10"/>
              </a:rPr>
              <a:t>8 + </a:t>
            </a:r>
            <a:r>
              <a:rPr lang="en-US" altLang="zh-CN" sz="1800" b="0" i="1" dirty="0">
                <a:solidFill>
                  <a:srgbClr val="000000"/>
                </a:solidFill>
                <a:effectLst/>
                <a:latin typeface="CMMI10"/>
              </a:rPr>
              <a:t>D</a:t>
            </a:r>
            <a:r>
              <a:rPr lang="en-US" altLang="zh-CN" sz="1800" b="0" i="0" dirty="0">
                <a:solidFill>
                  <a:srgbClr val="000000"/>
                </a:solidFill>
                <a:effectLst/>
                <a:latin typeface="CMR10"/>
              </a:rPr>
              <a:t>7 + </a:t>
            </a:r>
            <a:r>
              <a:rPr lang="en-US" altLang="zh-CN" sz="1800" b="0" i="1" dirty="0">
                <a:solidFill>
                  <a:srgbClr val="000000"/>
                </a:solidFill>
                <a:effectLst/>
                <a:latin typeface="CMMI10"/>
              </a:rPr>
              <a:t>D</a:t>
            </a:r>
            <a:r>
              <a:rPr lang="en-US" altLang="zh-CN" sz="1800" b="0" i="0" dirty="0">
                <a:solidFill>
                  <a:srgbClr val="000000"/>
                </a:solidFill>
                <a:effectLst/>
                <a:latin typeface="CMR10"/>
              </a:rPr>
              <a:t>4 + </a:t>
            </a:r>
            <a:r>
              <a:rPr lang="en-US" altLang="zh-CN" sz="1800" b="0" i="1" dirty="0">
                <a:solidFill>
                  <a:srgbClr val="000000"/>
                </a:solidFill>
                <a:effectLst/>
                <a:latin typeface="CMMI10"/>
              </a:rPr>
              <a:t>D</a:t>
            </a:r>
            <a:r>
              <a:rPr lang="en-US" altLang="zh-CN" sz="1800" b="0" i="0" dirty="0">
                <a:solidFill>
                  <a:srgbClr val="000000"/>
                </a:solidFill>
                <a:effectLst/>
                <a:latin typeface="CMR10"/>
              </a:rPr>
              <a:t>3 + </a:t>
            </a:r>
            <a:r>
              <a:rPr lang="en-US" altLang="zh-CN" sz="1800" b="0" i="1" dirty="0">
                <a:solidFill>
                  <a:srgbClr val="000000"/>
                </a:solidFill>
                <a:effectLst/>
                <a:latin typeface="CMMI10"/>
              </a:rPr>
              <a:t>D </a:t>
            </a:r>
            <a:r>
              <a:rPr lang="en-US" altLang="zh-CN" sz="1800" b="0" i="0" dirty="0">
                <a:solidFill>
                  <a:srgbClr val="000000"/>
                </a:solidFill>
                <a:effectLst/>
                <a:latin typeface="CMR10"/>
              </a:rPr>
              <a:t>+ 1</a:t>
            </a:r>
            <a:r>
              <a:rPr lang="en-US" altLang="zh-CN" dirty="0"/>
              <a:t> </a:t>
            </a:r>
            <a:br>
              <a:rPr lang="en-US" altLang="zh-CN" dirty="0"/>
            </a:br>
            <a:endParaRPr lang="zh-CN" altLang="en-US" dirty="0"/>
          </a:p>
        </p:txBody>
      </p:sp>
    </p:spTree>
    <p:extLst>
      <p:ext uri="{BB962C8B-B14F-4D97-AF65-F5344CB8AC3E}">
        <p14:creationId xmlns:p14="http://schemas.microsoft.com/office/powerpoint/2010/main" val="1614983213"/>
      </p:ext>
    </p:extLst>
  </p:cSld>
  <p:clrMapOvr>
    <a:masterClrMapping/>
  </p:clrMapOvr>
</p:sld>
</file>

<file path=ppt/theme/theme1.xml><?xml version="1.0" encoding="utf-8"?>
<a:theme xmlns:a="http://schemas.openxmlformats.org/drawingml/2006/main" name="第一PPT，www.1ppt.com">
  <a:themeElements>
    <a:clrScheme name="工大蓝">
      <a:dk1>
        <a:sysClr val="windowText" lastClr="000000"/>
      </a:dk1>
      <a:lt1>
        <a:sysClr val="window" lastClr="FFFFFF"/>
      </a:lt1>
      <a:dk2>
        <a:srgbClr val="44546A"/>
      </a:dk2>
      <a:lt2>
        <a:srgbClr val="E7E6E6"/>
      </a:lt2>
      <a:accent1>
        <a:srgbClr val="0053A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panose="020B0609020204030204"/>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panose="020B060403050404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TotalTime>
  <Words>1909</Words>
  <Application>Microsoft Office PowerPoint</Application>
  <PresentationFormat>宽屏</PresentationFormat>
  <Paragraphs>189</Paragraphs>
  <Slides>30</Slides>
  <Notes>27</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30</vt:i4>
      </vt:variant>
    </vt:vector>
  </HeadingPairs>
  <TitlesOfParts>
    <vt:vector size="44" baseType="lpstr">
      <vt:lpstr>CMMI10</vt:lpstr>
      <vt:lpstr>CMMI7</vt:lpstr>
      <vt:lpstr>CMR10</vt:lpstr>
      <vt:lpstr>CMR7</vt:lpstr>
      <vt:lpstr>LMRoman10-Regular</vt:lpstr>
      <vt:lpstr>SimHei</vt:lpstr>
      <vt:lpstr>SimSun</vt:lpstr>
      <vt:lpstr>微软雅黑</vt:lpstr>
      <vt:lpstr>Arial</vt:lpstr>
      <vt:lpstr>Calibri</vt:lpstr>
      <vt:lpstr>Consolas</vt:lpstr>
      <vt:lpstr>Times New Roman</vt:lpstr>
      <vt:lpstr>Verdana</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蓝色开题报告</dc:title>
  <dc:creator>第一PPT</dc:creator>
  <cp:keywords>www.1ppt.com</cp:keywords>
  <cp:lastModifiedBy>李 毅</cp:lastModifiedBy>
  <cp:revision>413</cp:revision>
  <dcterms:created xsi:type="dcterms:W3CDTF">2015-10-24T01:57:14Z</dcterms:created>
  <dcterms:modified xsi:type="dcterms:W3CDTF">2025-01-17T09:23:17Z</dcterms:modified>
</cp:coreProperties>
</file>